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5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1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5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1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4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1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4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5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6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ow Constructive Feedback Can Build Stronger Teams">
            <a:extLst>
              <a:ext uri="{FF2B5EF4-FFF2-40B4-BE49-F238E27FC236}">
                <a16:creationId xmlns:a16="http://schemas.microsoft.com/office/drawing/2014/main" id="{458C59AE-DD8A-94FB-6A75-2A32114FD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2361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F7C2A816-955C-4079-AAAB-066EBD44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0"/>
                </a:schemeClr>
              </a:gs>
              <a:gs pos="58000">
                <a:srgbClr val="0E0D12">
                  <a:alpha val="58000"/>
                </a:srgbClr>
              </a:gs>
              <a:gs pos="93000">
                <a:srgbClr val="000000">
                  <a:alpha val="5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A2589-BCFA-5581-CD9A-6B708FE3994A}"/>
              </a:ext>
            </a:extLst>
          </p:cNvPr>
          <p:cNvSpPr txBox="1"/>
          <p:nvPr/>
        </p:nvSpPr>
        <p:spPr>
          <a:xfrm>
            <a:off x="841248" y="914400"/>
            <a:ext cx="4892948" cy="3427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solidFill>
                  <a:srgbClr val="FFFFFF"/>
                </a:solidFill>
                <a:latin typeface="Aharoni" panose="02010803020104030203" pitchFamily="2" charset="-79"/>
                <a:cs typeface="Angsana New" panose="02020603050405020304" pitchFamily="18" charset="-34"/>
              </a:rPr>
              <a:t>Efectul Dunning-Kruge</a:t>
            </a:r>
          </a:p>
        </p:txBody>
      </p:sp>
    </p:spTree>
    <p:extLst>
      <p:ext uri="{BB962C8B-B14F-4D97-AF65-F5344CB8AC3E}">
        <p14:creationId xmlns:p14="http://schemas.microsoft.com/office/powerpoint/2010/main" val="31951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F63AA5A-E6E1-46DA-AB40-C582333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F01-2253-AA8D-9F21-45E5A7BB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42042"/>
            <a:ext cx="10515600" cy="949014"/>
          </a:xfrm>
        </p:spPr>
        <p:txBody>
          <a:bodyPr anchor="b">
            <a:normAutofit/>
          </a:bodyPr>
          <a:lstStyle/>
          <a:p>
            <a:r>
              <a:rPr lang="ro-RO" dirty="0"/>
              <a:t>La ce se referă acesta?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2B705-7AC6-25FC-D8C7-9BBDEA9D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52" y="2238954"/>
            <a:ext cx="4645696" cy="31103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o-RO" dirty="0"/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tendința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oamenilor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supraestima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cunoștințe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subestimează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dificultatea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sine.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consecințe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semnificative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Dunning-Kruger effect | therapist.com">
            <a:extLst>
              <a:ext uri="{FF2B5EF4-FFF2-40B4-BE49-F238E27FC236}">
                <a16:creationId xmlns:a16="http://schemas.microsoft.com/office/drawing/2014/main" id="{3D289A36-0528-A0A8-6FC5-3FD0441B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9476" y="2238954"/>
            <a:ext cx="5483896" cy="29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9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he top view of trees">
            <a:extLst>
              <a:ext uri="{FF2B5EF4-FFF2-40B4-BE49-F238E27FC236}">
                <a16:creationId xmlns:a16="http://schemas.microsoft.com/office/drawing/2014/main" id="{3536E4C8-5CF4-86CC-0B93-225262E3E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48" b="3682"/>
          <a:stretch/>
        </p:blipFill>
        <p:spPr>
          <a:xfrm>
            <a:off x="-7343" y="10"/>
            <a:ext cx="1219197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C2A816-955C-4079-AAAB-066EBD44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55828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0"/>
                </a:schemeClr>
              </a:gs>
              <a:gs pos="58000">
                <a:srgbClr val="0E0D12">
                  <a:alpha val="58000"/>
                </a:srgbClr>
              </a:gs>
              <a:gs pos="93000">
                <a:srgbClr val="000000">
                  <a:alpha val="5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9F71B-FA90-3B27-1E06-6043AC271FF9}"/>
              </a:ext>
            </a:extLst>
          </p:cNvPr>
          <p:cNvSpPr txBox="1">
            <a:spLocks/>
          </p:cNvSpPr>
          <p:nvPr/>
        </p:nvSpPr>
        <p:spPr>
          <a:xfrm>
            <a:off x="5208495" y="1906622"/>
            <a:ext cx="6976141" cy="3427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5600" dirty="0" err="1">
                <a:solidFill>
                  <a:srgbClr val="FFFFFF"/>
                </a:solidFill>
              </a:rPr>
              <a:t>Impactul</a:t>
            </a:r>
            <a:r>
              <a:rPr lang="en-US" sz="5600" dirty="0">
                <a:solidFill>
                  <a:srgbClr val="FFFFFF"/>
                </a:solidFill>
              </a:rPr>
              <a:t> </a:t>
            </a:r>
            <a:r>
              <a:rPr lang="en-US" sz="5600" dirty="0" err="1">
                <a:solidFill>
                  <a:srgbClr val="FFFFFF"/>
                </a:solidFill>
              </a:rPr>
              <a:t>efectului</a:t>
            </a:r>
            <a:r>
              <a:rPr lang="en-US" sz="5600" dirty="0">
                <a:solidFill>
                  <a:srgbClr val="FFFFFF"/>
                </a:solidFill>
              </a:rPr>
              <a:t> Dunning-Kruger</a:t>
            </a:r>
          </a:p>
        </p:txBody>
      </p:sp>
    </p:spTree>
    <p:extLst>
      <p:ext uri="{BB962C8B-B14F-4D97-AF65-F5344CB8AC3E}">
        <p14:creationId xmlns:p14="http://schemas.microsoft.com/office/powerpoint/2010/main" val="265662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unning-Kruger Effect | Psychology Today South Africa">
            <a:extLst>
              <a:ext uri="{FF2B5EF4-FFF2-40B4-BE49-F238E27FC236}">
                <a16:creationId xmlns:a16="http://schemas.microsoft.com/office/drawing/2014/main" id="{4C5FD4A9-2AAD-F9E4-61FA-BA66A091D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r="13853" b="-1"/>
          <a:stretch/>
        </p:blipFill>
        <p:spPr bwMode="auto">
          <a:xfrm>
            <a:off x="594360" y="596644"/>
            <a:ext cx="6698586" cy="56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76FA5D-CF9F-9E4C-63D7-BEDB5677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026" y="771767"/>
            <a:ext cx="4560651" cy="2020878"/>
          </a:xfrm>
        </p:spPr>
        <p:txBody>
          <a:bodyPr anchor="ctr">
            <a:normAutofit fontScale="90000"/>
          </a:bodyPr>
          <a:lstStyle/>
          <a:p>
            <a:r>
              <a:rPr lang="ro-RO" dirty="0"/>
              <a:t>1. P</a:t>
            </a:r>
            <a:r>
              <a:rPr lang="en-US" dirty="0" err="1"/>
              <a:t>ercepția</a:t>
            </a:r>
            <a:r>
              <a:rPr lang="en-US" dirty="0"/>
              <a:t> </a:t>
            </a:r>
            <a:r>
              <a:rPr lang="en-US" dirty="0" err="1"/>
              <a:t>falsă</a:t>
            </a:r>
            <a:r>
              <a:rPr lang="en-US" dirty="0"/>
              <a:t> a </a:t>
            </a:r>
            <a:r>
              <a:rPr lang="en-US" dirty="0" err="1"/>
              <a:t>competenței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A5886-2604-EACC-6E7A-F2FAB75C3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7839" y="3564412"/>
            <a:ext cx="3748361" cy="26969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o-RO" dirty="0"/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tendința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împiedica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lacunele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cunoștințe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îmbunătățească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aptitudinile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46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EF5AB-A245-8E88-D414-5CF147D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721" y="166237"/>
            <a:ext cx="4988916" cy="2888685"/>
          </a:xfrm>
        </p:spPr>
        <p:txBody>
          <a:bodyPr anchor="b">
            <a:normAutofit/>
          </a:bodyPr>
          <a:lstStyle/>
          <a:p>
            <a:pPr algn="ctr"/>
            <a:r>
              <a:rPr lang="ro-RO" dirty="0"/>
              <a:t>2. </a:t>
            </a:r>
            <a:r>
              <a:rPr lang="en-US" dirty="0" err="1"/>
              <a:t>Lipsa</a:t>
            </a:r>
            <a:r>
              <a:rPr lang="en-US" dirty="0"/>
              <a:t> </a:t>
            </a:r>
            <a:r>
              <a:rPr lang="en-US" dirty="0" err="1"/>
              <a:t>motivației</a:t>
            </a:r>
            <a:r>
              <a:rPr lang="en-US" dirty="0"/>
              <a:t> de a </a:t>
            </a:r>
            <a:r>
              <a:rPr lang="en-US" dirty="0" err="1"/>
              <a:t>învăța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5789E-F958-FD13-E486-24861DC4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7839" y="3564412"/>
            <a:ext cx="3748361" cy="2696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	</a:t>
            </a:r>
            <a:r>
              <a:rPr lang="en-US" dirty="0"/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Supraestimarea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abilităților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duce la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angaja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suplimentare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căuta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feedback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eadache - Wikipedia">
            <a:extLst>
              <a:ext uri="{FF2B5EF4-FFF2-40B4-BE49-F238E27FC236}">
                <a16:creationId xmlns:a16="http://schemas.microsoft.com/office/drawing/2014/main" id="{E2D387DD-3700-9AC7-ABA8-5BC32F04B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5" r="2" b="7796"/>
          <a:stretch/>
        </p:blipFill>
        <p:spPr bwMode="auto">
          <a:xfrm>
            <a:off x="594359" y="596643"/>
            <a:ext cx="5555999" cy="565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3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4 Tips to Effectively Ask for Help—and Get a Yes | Psychology Today United  Kingdom">
            <a:extLst>
              <a:ext uri="{FF2B5EF4-FFF2-40B4-BE49-F238E27FC236}">
                <a16:creationId xmlns:a16="http://schemas.microsoft.com/office/drawing/2014/main" id="{77C2085F-8A80-E45F-B0D7-8FE8736E0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5" r="9519"/>
          <a:stretch/>
        </p:blipFill>
        <p:spPr bwMode="auto">
          <a:xfrm>
            <a:off x="594360" y="596644"/>
            <a:ext cx="6698586" cy="56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3130A4-9D0B-7978-06A2-B034FCB7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531" y="111868"/>
            <a:ext cx="4988916" cy="270959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o-RO" sz="4600" dirty="0"/>
              <a:t>3. </a:t>
            </a:r>
            <a:r>
              <a:rPr lang="pt-BR" sz="4600" dirty="0"/>
              <a:t>Eșecul în recunoașterea nevoii de ajutor: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0BB3A-BE63-5B3E-8E87-F9CF1C5AD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7839" y="3564412"/>
            <a:ext cx="3748361" cy="2696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reticenți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recunoască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îndrumare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suplimentară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pregătiți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38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6" name="Rectangle 6155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8F0B6-0EF8-4F33-4006-6234DDF6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443" y="107872"/>
            <a:ext cx="4988916" cy="1302640"/>
          </a:xfrm>
        </p:spPr>
        <p:txBody>
          <a:bodyPr anchor="b">
            <a:normAutofit/>
          </a:bodyPr>
          <a:lstStyle/>
          <a:p>
            <a:r>
              <a:rPr lang="ro-RO" dirty="0"/>
              <a:t>Concluzie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2F1DA-C8EE-F578-732F-6B55B698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714" y="2316051"/>
            <a:ext cx="4156055" cy="372693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o-RO" sz="1700" dirty="0"/>
              <a:t>	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contracara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Dunning-Kruger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procesele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învățare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important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promovăm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auto-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reflecției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evaluării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o-RO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oferirea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feedback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constructiv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evaluări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corectarea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percepțiilor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eronate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studenților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abilitățile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încuraja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continuă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How Constructive Feedback Can Build Stronger Teams">
            <a:extLst>
              <a:ext uri="{FF2B5EF4-FFF2-40B4-BE49-F238E27FC236}">
                <a16:creationId xmlns:a16="http://schemas.microsoft.com/office/drawing/2014/main" id="{B45CC054-2BAD-F5C0-7C6E-BB039681C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1" r="17244" b="2"/>
          <a:stretch/>
        </p:blipFill>
        <p:spPr bwMode="auto">
          <a:xfrm>
            <a:off x="594359" y="1076876"/>
            <a:ext cx="5555999" cy="46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59820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55567CEE94341B256F04889A5BFFB" ma:contentTypeVersion="1" ma:contentTypeDescription="Create a new document." ma:contentTypeScope="" ma:versionID="138fa6c190a55916d3c7caa165a25c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3FF60E-3438-474A-8CA9-51E75EED7E97}"/>
</file>

<file path=customXml/itemProps2.xml><?xml version="1.0" encoding="utf-8"?>
<ds:datastoreItem xmlns:ds="http://schemas.openxmlformats.org/officeDocument/2006/customXml" ds:itemID="{9B39FED3-BEFA-4A28-BBC5-6A450BA6EDC1}"/>
</file>

<file path=customXml/itemProps3.xml><?xml version="1.0" encoding="utf-8"?>
<ds:datastoreItem xmlns:ds="http://schemas.openxmlformats.org/officeDocument/2006/customXml" ds:itemID="{BFA85215-F5D0-4D1B-9319-8A42D2273241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220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Avenir Next LT Pro</vt:lpstr>
      <vt:lpstr>Times New Roman</vt:lpstr>
      <vt:lpstr>FadeVTI</vt:lpstr>
      <vt:lpstr>PowerPoint Presentation</vt:lpstr>
      <vt:lpstr>La ce se referă acesta?</vt:lpstr>
      <vt:lpstr>PowerPoint Presentation</vt:lpstr>
      <vt:lpstr>1. Percepția falsă a competenței:</vt:lpstr>
      <vt:lpstr>2. Lipsa motivației de a învăța</vt:lpstr>
      <vt:lpstr>3. Eșecul în recunoașterea nevoii de ajutor:</vt:lpstr>
      <vt:lpstr>Concluzie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LEONTE V. ELENA-TEODORA</dc:creator>
  <cp:lastModifiedBy>LEONTE V. ELENA-TEODORA</cp:lastModifiedBy>
  <cp:revision>1</cp:revision>
  <dcterms:created xsi:type="dcterms:W3CDTF">2024-06-03T18:59:54Z</dcterms:created>
  <dcterms:modified xsi:type="dcterms:W3CDTF">2024-06-03T19:19:05Z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0x0101008CE55567CEE94341B256F04889A5BFFB</vt:lpwstr>
  </property>
</Properties>
</file>