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Roboto" charset="1" panose="02000000000000000000"/>
      <p:regular r:id="rId15"/>
    </p:embeddedFont>
    <p:embeddedFont>
      <p:font typeface="Open Sauce Bold" charset="1" panose="00000800000000000000"/>
      <p:regular r:id="rId16"/>
    </p:embeddedFont>
    <p:embeddedFont>
      <p:font typeface="Roboto Bold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B7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75580" y="2076448"/>
            <a:ext cx="7083720" cy="6134105"/>
            <a:chOff x="0" y="0"/>
            <a:chExt cx="7029450" cy="60871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29450" cy="6088380"/>
            </a:xfrm>
            <a:custGeom>
              <a:avLst/>
              <a:gdLst/>
              <a:ahLst/>
              <a:cxnLst/>
              <a:rect r="r" b="b" t="t" l="l"/>
              <a:pathLst>
                <a:path h="6088380" w="702945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5337" r="0" b="-25337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33930" y="8638738"/>
            <a:ext cx="1717882" cy="35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069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EKTA ALIZIA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97376" y="1146301"/>
            <a:ext cx="8395060" cy="5455462"/>
            <a:chOff x="0" y="0"/>
            <a:chExt cx="11193413" cy="727394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57150"/>
              <a:ext cx="11193413" cy="5762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820"/>
                </a:lnSpc>
              </a:pPr>
              <a:r>
                <a:rPr lang="en-US" sz="6200" b="true">
                  <a:solidFill>
                    <a:srgbClr val="19197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INTERCULTURAL COMMUNICATION: INDIAN, SPANISH, AND PORTUGUESE CULTURES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6085652"/>
              <a:ext cx="11193413" cy="11882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191970"/>
                  </a:solidFill>
                  <a:latin typeface="Roboto"/>
                  <a:ea typeface="Roboto"/>
                  <a:cs typeface="Roboto"/>
                  <a:sym typeface="Roboto"/>
                </a:rPr>
                <a:t>Based on Edward T. Hall's Cultural Dimensions</a:t>
              </a:r>
            </a:p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27624" y="8153402"/>
            <a:ext cx="1972990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TIAGO PHILLIPE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096508"/>
            <a:ext cx="3546824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KUSHAGRADHI MUKHERJEE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3930" y="7669748"/>
            <a:ext cx="1905271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SHRUTI TOTLA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6541" y="7187148"/>
            <a:ext cx="1905271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 u="sng">
                <a:solidFill>
                  <a:srgbClr val="191970"/>
                </a:solidFill>
                <a:latin typeface="Roboto Bold"/>
                <a:ea typeface="Roboto Bold"/>
                <a:cs typeface="Roboto Bold"/>
                <a:sym typeface="Roboto Bold"/>
              </a:rPr>
              <a:t>TEAM 1: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03334" y="4026618"/>
            <a:ext cx="674581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91970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603334" y="5360423"/>
            <a:ext cx="6745815" cy="196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This presentation explores intercultural communication between Indian, Spanish, and Portuguese cultures using Edward T. Hall's cultural dimensions.</a:t>
            </a:r>
          </a:p>
          <a:p>
            <a:pPr algn="l">
              <a:lnSpc>
                <a:spcPts val="312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570971"/>
            <a:ext cx="7797388" cy="6492066"/>
            <a:chOff x="0" y="0"/>
            <a:chExt cx="6880860" cy="57289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880860" cy="5728970"/>
            </a:xfrm>
            <a:custGeom>
              <a:avLst/>
              <a:gdLst/>
              <a:ahLst/>
              <a:cxnLst/>
              <a:rect r="r" b="b" t="t" l="l"/>
              <a:pathLst>
                <a:path h="5728970" w="6880860">
                  <a:moveTo>
                    <a:pt x="5201920" y="3081020"/>
                  </a:moveTo>
                  <a:cubicBezTo>
                    <a:pt x="6207760" y="3081020"/>
                    <a:pt x="6880860" y="3081020"/>
                    <a:pt x="6880860" y="3081020"/>
                  </a:cubicBezTo>
                  <a:cubicBezTo>
                    <a:pt x="6880860" y="1379220"/>
                    <a:pt x="5340350" y="0"/>
                    <a:pt x="3440430" y="0"/>
                  </a:cubicBezTo>
                  <a:cubicBezTo>
                    <a:pt x="1540510" y="0"/>
                    <a:pt x="0" y="1379220"/>
                    <a:pt x="0" y="3081020"/>
                  </a:cubicBezTo>
                  <a:cubicBezTo>
                    <a:pt x="0" y="3081020"/>
                    <a:pt x="673100" y="3081020"/>
                    <a:pt x="1678940" y="3081020"/>
                  </a:cubicBezTo>
                  <a:cubicBezTo>
                    <a:pt x="673100" y="3619500"/>
                    <a:pt x="0" y="4603750"/>
                    <a:pt x="0" y="5728970"/>
                  </a:cubicBezTo>
                  <a:cubicBezTo>
                    <a:pt x="0" y="5728970"/>
                    <a:pt x="1540510" y="5728970"/>
                    <a:pt x="3440430" y="5728970"/>
                  </a:cubicBezTo>
                  <a:cubicBezTo>
                    <a:pt x="5340350" y="5728970"/>
                    <a:pt x="6880860" y="5728970"/>
                    <a:pt x="6880860" y="5728970"/>
                  </a:cubicBezTo>
                  <a:cubicBezTo>
                    <a:pt x="6880860" y="4603750"/>
                    <a:pt x="6207760" y="3619500"/>
                    <a:pt x="5201920" y="3081020"/>
                  </a:cubicBezTo>
                  <a:close/>
                </a:path>
              </a:pathLst>
            </a:custGeom>
            <a:blipFill>
              <a:blip r:embed="rId2"/>
              <a:stretch>
                <a:fillRect l="-12444" t="0" r="-12444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4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6976" y="3497606"/>
            <a:ext cx="6147963" cy="2445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80"/>
              </a:lnSpc>
            </a:pPr>
            <a:r>
              <a:rPr lang="en-US" sz="5800" b="true">
                <a:solidFill>
                  <a:srgbClr val="19197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High-Context vs. Low-Context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04892" y="706314"/>
            <a:ext cx="9048679" cy="333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Indian Culture: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High-context, relies on implicit cues and relationships.</a:t>
            </a:r>
          </a:p>
          <a:p>
            <a:pPr algn="l">
              <a:lnSpc>
                <a:spcPts val="3770"/>
              </a:lnSpc>
            </a:pP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Spanish and Portuguese Cultures: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Also high-context but slightly more direct than Indian culture.</a:t>
            </a:r>
          </a:p>
          <a:p>
            <a:pPr algn="l">
              <a:lnSpc>
                <a:spcPts val="377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8804892" y="4215551"/>
            <a:ext cx="7517479" cy="190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Potential Issues: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Misinterpretation of indirect messages.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Differences in nonverbal communication.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7616283" y="703504"/>
            <a:ext cx="650391" cy="65039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616283" y="2067678"/>
            <a:ext cx="650391" cy="650391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616283" y="4041333"/>
            <a:ext cx="650391" cy="65039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804892" y="6399530"/>
            <a:ext cx="6860491" cy="285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Improvement Methods: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Encourage explicit communication.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Discuss norms openly to clarify expectations.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7616283" y="6437630"/>
            <a:ext cx="650391" cy="650391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4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5398" y="2775219"/>
            <a:ext cx="6147963" cy="3255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80"/>
              </a:lnSpc>
            </a:pPr>
            <a:r>
              <a:rPr lang="en-US" sz="5800" b="true">
                <a:solidFill>
                  <a:srgbClr val="19197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Time Orientation: Monochronic vs. Polychronic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04892" y="706314"/>
            <a:ext cx="9048679" cy="333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Indian Culture: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Polychronic, flexible with time and multitasking.</a:t>
            </a:r>
          </a:p>
          <a:p>
            <a:pPr algn="l">
              <a:lnSpc>
                <a:spcPts val="3770"/>
              </a:lnSpc>
            </a:pP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Spanish and Portuguese Cultures: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Somewhat polychronic but with more emphasis on balance.</a:t>
            </a:r>
          </a:p>
          <a:p>
            <a:pPr algn="l">
              <a:lnSpc>
                <a:spcPts val="377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8804892" y="4193420"/>
            <a:ext cx="7517479" cy="143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Potential Issues: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Differing degrees of flexibility and urgency.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7616283" y="703504"/>
            <a:ext cx="650391" cy="65039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616283" y="2067678"/>
            <a:ext cx="650391" cy="650391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616283" y="4041333"/>
            <a:ext cx="650391" cy="65039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804892" y="6399530"/>
            <a:ext cx="6860491" cy="381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Improvement Methods: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Establish clear deadlines and align priorities.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 strike="noStrike" u="none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Use tools to manage tasks with flexibility.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7616283" y="6437630"/>
            <a:ext cx="650391" cy="650391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4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1714" y="3773288"/>
            <a:ext cx="6147963" cy="163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80"/>
              </a:lnSpc>
            </a:pPr>
            <a:r>
              <a:rPr lang="en-US" sz="5800" b="true">
                <a:solidFill>
                  <a:srgbClr val="19197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Stereotypes and Prejudices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04892" y="696789"/>
            <a:ext cx="8907387" cy="329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Indian Culture:</a:t>
            </a:r>
          </a:p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May stereotype Spanish and Portuguese cultures as overly expressive.</a:t>
            </a:r>
          </a:p>
          <a:p>
            <a:pPr algn="l">
              <a:lnSpc>
                <a:spcPts val="3711"/>
              </a:lnSpc>
            </a:pPr>
          </a:p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Spanish and Portuguese Cultures:</a:t>
            </a:r>
          </a:p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Might stereotype Indians as overly deferential or indirect.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04892" y="4193420"/>
            <a:ext cx="7517479" cy="143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Potential Issues: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Prejudices can hinder trust and collaboration.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616283" y="703504"/>
            <a:ext cx="650391" cy="65039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616283" y="2467512"/>
            <a:ext cx="650391" cy="650391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616283" y="4231520"/>
            <a:ext cx="650391" cy="65039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804892" y="6399530"/>
            <a:ext cx="6860491" cy="285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Improvement Methods: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Conduct cultural sensitivity training.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Promote open dialogue to dispel stereotypes.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7616283" y="6437630"/>
            <a:ext cx="650391" cy="650391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4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1714" y="3773288"/>
            <a:ext cx="6147963" cy="163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80"/>
              </a:lnSpc>
            </a:pPr>
            <a:r>
              <a:rPr lang="en-US" sz="5800" b="true">
                <a:solidFill>
                  <a:srgbClr val="19197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Anxiety About the 'New'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04892" y="696789"/>
            <a:ext cx="8907387" cy="329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Indian Culture:</a:t>
            </a:r>
          </a:p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May hesitate to embrace new communication styles.</a:t>
            </a:r>
          </a:p>
          <a:p>
            <a:pPr algn="l">
              <a:lnSpc>
                <a:spcPts val="3711"/>
              </a:lnSpc>
            </a:pPr>
          </a:p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Spanish and Portuguese Cultures:</a:t>
            </a:r>
          </a:p>
          <a:p>
            <a:pPr algn="l">
              <a:lnSpc>
                <a:spcPts val="3711"/>
              </a:lnSpc>
            </a:pPr>
            <a:r>
              <a:rPr lang="en-US" sz="2854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May experience discomfort adapting to unfamiliar practices.</a:t>
            </a:r>
          </a:p>
          <a:p>
            <a:pPr algn="l">
              <a:lnSpc>
                <a:spcPts val="3711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8804892" y="4193420"/>
            <a:ext cx="7517479" cy="190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Potential Issues: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Resistance to change and misjudging adaptation time.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7616283" y="703504"/>
            <a:ext cx="650391" cy="65039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616283" y="2467512"/>
            <a:ext cx="650391" cy="650391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616283" y="4231520"/>
            <a:ext cx="650391" cy="65039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804892" y="6399530"/>
            <a:ext cx="6860491" cy="190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Improvement Methods: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Gradual integration of new practices.</a:t>
            </a:r>
          </a:p>
          <a:p>
            <a:pPr algn="l">
              <a:lnSpc>
                <a:spcPts val="3770"/>
              </a:lnSpc>
            </a:pPr>
            <a:r>
              <a:rPr lang="en-US" sz="29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Provide context to ease the transition.</a:t>
            </a:r>
          </a:p>
          <a:p>
            <a:pPr algn="l" marL="0" indent="0" lvl="0">
              <a:lnSpc>
                <a:spcPts val="3770"/>
              </a:lnSpc>
              <a:spcBef>
                <a:spcPct val="0"/>
              </a:spcBef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7616283" y="6437630"/>
            <a:ext cx="650391" cy="650391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731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1588" y="710991"/>
            <a:ext cx="8115300" cy="276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191970"/>
                </a:solidFill>
                <a:latin typeface="Roboto Bold"/>
                <a:ea typeface="Roboto Bold"/>
                <a:cs typeface="Roboto Bold"/>
                <a:sym typeface="Roboto Bold"/>
              </a:rPr>
              <a:t>The Tendency to Evaluate Based on One's Own Grid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8956" y="3751197"/>
            <a:ext cx="7501076" cy="5865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Indian Culture: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Prioritizes hierarchical respect and relational harmony.</a:t>
            </a:r>
          </a:p>
          <a:p>
            <a:pPr algn="l">
              <a:lnSpc>
                <a:spcPts val="3120"/>
              </a:lnSpc>
            </a:pP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Spanish and Portuguese Cultures: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More comfortable with direct feedback.</a:t>
            </a:r>
          </a:p>
          <a:p>
            <a:pPr algn="l">
              <a:lnSpc>
                <a:spcPts val="3120"/>
              </a:lnSpc>
            </a:pP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Potential Issues: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Feedback styles may clash.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Differing priorities in evaluations.</a:t>
            </a:r>
          </a:p>
          <a:p>
            <a:pPr algn="l">
              <a:lnSpc>
                <a:spcPts val="3120"/>
              </a:lnSpc>
            </a:pP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Improvement Methods: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Create shared evaluation frameworks.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91970"/>
                </a:solidFill>
                <a:latin typeface="Roboto"/>
                <a:ea typeface="Roboto"/>
                <a:cs typeface="Roboto"/>
                <a:sym typeface="Roboto"/>
              </a:rPr>
              <a:t>• Balance direct feedback with relational sensitivity.</a:t>
            </a:r>
          </a:p>
          <a:p>
            <a:pPr algn="l">
              <a:lnSpc>
                <a:spcPts val="312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966647" y="532963"/>
            <a:ext cx="9221073" cy="9221073"/>
            <a:chOff x="0" y="0"/>
            <a:chExt cx="6272530" cy="62725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77800" y="-179070"/>
              <a:ext cx="6629400" cy="6629400"/>
            </a:xfrm>
            <a:custGeom>
              <a:avLst/>
              <a:gdLst/>
              <a:ahLst/>
              <a:cxnLst/>
              <a:rect r="r" b="b" t="t" l="l"/>
              <a:pathLst>
                <a:path h="6629400" w="6629400">
                  <a:moveTo>
                    <a:pt x="5915660" y="3328670"/>
                  </a:moveTo>
                  <a:cubicBezTo>
                    <a:pt x="6629400" y="4043680"/>
                    <a:pt x="6629400" y="5201920"/>
                    <a:pt x="5915660" y="5915660"/>
                  </a:cubicBezTo>
                  <a:cubicBezTo>
                    <a:pt x="5200650" y="6629400"/>
                    <a:pt x="4042410" y="6629400"/>
                    <a:pt x="3328670" y="5915660"/>
                  </a:cubicBezTo>
                  <a:lnTo>
                    <a:pt x="3314700" y="5901690"/>
                  </a:lnTo>
                  <a:lnTo>
                    <a:pt x="3300730" y="5915660"/>
                  </a:lnTo>
                  <a:cubicBezTo>
                    <a:pt x="2585720" y="6629400"/>
                    <a:pt x="1427480" y="6629400"/>
                    <a:pt x="713740" y="5915660"/>
                  </a:cubicBezTo>
                  <a:cubicBezTo>
                    <a:pt x="0" y="5200650"/>
                    <a:pt x="0" y="4042410"/>
                    <a:pt x="713740" y="3328670"/>
                  </a:cubicBezTo>
                  <a:lnTo>
                    <a:pt x="727710" y="3314700"/>
                  </a:lnTo>
                  <a:lnTo>
                    <a:pt x="713740" y="3300730"/>
                  </a:lnTo>
                  <a:cubicBezTo>
                    <a:pt x="0" y="2585720"/>
                    <a:pt x="0" y="1427480"/>
                    <a:pt x="713740" y="713740"/>
                  </a:cubicBezTo>
                  <a:cubicBezTo>
                    <a:pt x="1427480" y="1270"/>
                    <a:pt x="2585720" y="1270"/>
                    <a:pt x="3300730" y="713740"/>
                  </a:cubicBezTo>
                  <a:lnTo>
                    <a:pt x="3314700" y="727710"/>
                  </a:lnTo>
                  <a:lnTo>
                    <a:pt x="3328670" y="713740"/>
                  </a:lnTo>
                  <a:cubicBezTo>
                    <a:pt x="4043680" y="0"/>
                    <a:pt x="5201920" y="0"/>
                    <a:pt x="5915660" y="713740"/>
                  </a:cubicBezTo>
                  <a:cubicBezTo>
                    <a:pt x="6629400" y="1428750"/>
                    <a:pt x="6629400" y="2586990"/>
                    <a:pt x="5915660" y="3300730"/>
                  </a:cubicBezTo>
                  <a:lnTo>
                    <a:pt x="5901690" y="3314700"/>
                  </a:lnTo>
                  <a:lnTo>
                    <a:pt x="5915660" y="3328670"/>
                  </a:lnTo>
                  <a:close/>
                </a:path>
              </a:pathLst>
            </a:custGeom>
            <a:blipFill>
              <a:blip r:embed="rId2"/>
              <a:stretch>
                <a:fillRect l="-35861" t="0" r="-14138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69933" y="933755"/>
            <a:ext cx="6615933" cy="8913380"/>
            <a:chOff x="0" y="0"/>
            <a:chExt cx="8821244" cy="1188450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5725"/>
              <a:ext cx="8821244" cy="14941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80"/>
                </a:lnSpc>
              </a:pPr>
              <a:r>
                <a:rPr lang="en-US" sz="7800" b="true">
                  <a:solidFill>
                    <a:srgbClr val="FBB73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Conclusion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318655"/>
              <a:ext cx="8821244" cy="9565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19"/>
                </a:lnSpc>
              </a:pPr>
              <a:r>
                <a:rPr lang="en-US" sz="3399">
                  <a:solidFill>
                    <a:srgbClr val="F4F1F1"/>
                  </a:solidFill>
                  <a:latin typeface="Roboto"/>
                  <a:ea typeface="Roboto"/>
                  <a:cs typeface="Roboto"/>
                  <a:sym typeface="Roboto"/>
                </a:rPr>
                <a:t>  • Understanding cultural dimensions helps navigate intercultural communication.</a:t>
              </a:r>
            </a:p>
            <a:p>
              <a:pPr algn="l">
                <a:lnSpc>
                  <a:spcPts val="4419"/>
                </a:lnSpc>
              </a:pPr>
            </a:p>
            <a:p>
              <a:pPr algn="l">
                <a:lnSpc>
                  <a:spcPts val="4419"/>
                </a:lnSpc>
              </a:pPr>
              <a:r>
                <a:rPr lang="en-US" sz="3399">
                  <a:solidFill>
                    <a:srgbClr val="F4F1F1"/>
                  </a:solidFill>
                  <a:latin typeface="Roboto"/>
                  <a:ea typeface="Roboto"/>
                  <a:cs typeface="Roboto"/>
                  <a:sym typeface="Roboto"/>
                </a:rPr>
                <a:t>•  Mutual respect, open discussions, and deliberate adaptation are key to overcoming challenges.</a:t>
              </a:r>
            </a:p>
            <a:p>
              <a:pPr algn="l">
                <a:lnSpc>
                  <a:spcPts val="4419"/>
                </a:lnSpc>
              </a:pPr>
            </a:p>
            <a:p>
              <a:pPr algn="l">
                <a:lnSpc>
                  <a:spcPts val="4419"/>
                </a:lnSpc>
              </a:pPr>
              <a:r>
                <a:rPr lang="en-US" sz="3399">
                  <a:solidFill>
                    <a:srgbClr val="F4F1F1"/>
                  </a:solidFill>
                  <a:latin typeface="Roboto"/>
                  <a:ea typeface="Roboto"/>
                  <a:cs typeface="Roboto"/>
                  <a:sym typeface="Roboto"/>
                </a:rPr>
                <a:t>•  By addressing potential issues proactively, teams can foster effective collaboration.</a:t>
              </a:r>
            </a:p>
            <a:p>
              <a:pPr algn="l">
                <a:lnSpc>
                  <a:spcPts val="441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2509894"/>
            <a:ext cx="9178948" cy="7777106"/>
            <a:chOff x="0" y="0"/>
            <a:chExt cx="7484110" cy="63411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485380" cy="6341110"/>
            </a:xfrm>
            <a:custGeom>
              <a:avLst/>
              <a:gdLst/>
              <a:ahLst/>
              <a:cxnLst/>
              <a:rect r="r" b="b" t="t" l="l"/>
              <a:pathLst>
                <a:path h="6341110" w="7485380">
                  <a:moveTo>
                    <a:pt x="5027930" y="6341110"/>
                  </a:moveTo>
                  <a:lnTo>
                    <a:pt x="0" y="6341110"/>
                  </a:lnTo>
                  <a:lnTo>
                    <a:pt x="0" y="5027930"/>
                  </a:lnTo>
                  <a:cubicBezTo>
                    <a:pt x="0" y="2250440"/>
                    <a:pt x="2250440" y="0"/>
                    <a:pt x="5027930" y="0"/>
                  </a:cubicBezTo>
                  <a:lnTo>
                    <a:pt x="7485380" y="3169920"/>
                  </a:lnTo>
                  <a:lnTo>
                    <a:pt x="5027930" y="6341110"/>
                  </a:lnTo>
                  <a:close/>
                </a:path>
              </a:pathLst>
            </a:custGeom>
            <a:blipFill>
              <a:blip r:embed="rId2"/>
              <a:stretch>
                <a:fillRect l="0" t="-38533" r="0" b="-38533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1919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173592" y="3577672"/>
            <a:ext cx="3940817" cy="2585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70"/>
              </a:lnSpc>
            </a:pPr>
            <a:r>
              <a:rPr lang="en-US" b="true" sz="7478">
                <a:solidFill>
                  <a:srgbClr val="FBB7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55567CEE94341B256F04889A5BFFB" ma:contentTypeVersion="1" ma:contentTypeDescription="Create a new document." ma:contentTypeScope="" ma:versionID="138fa6c190a55916d3c7caa165a25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390087-F865-4334-A0AF-905A19506B1C}"/>
</file>

<file path=customXml/itemProps2.xml><?xml version="1.0" encoding="utf-8"?>
<ds:datastoreItem xmlns:ds="http://schemas.openxmlformats.org/officeDocument/2006/customXml" ds:itemID="{5A1FC5AF-496D-4ACE-A8BE-95C71AA1EF84}"/>
</file>

<file path=customXml/itemProps3.xml><?xml version="1.0" encoding="utf-8"?>
<ds:datastoreItem xmlns:ds="http://schemas.openxmlformats.org/officeDocument/2006/customXml" ds:itemID="{3EDD7254-1829-4EEA-BB26-EA7FDCC753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Communication: Indian, Spanish, and Portuguese Cultures</dc:title>
  <cp:revision>1</cp:revision>
  <dcterms:created xsi:type="dcterms:W3CDTF">2006-08-16T00:00:00Z</dcterms:created>
  <dcterms:modified xsi:type="dcterms:W3CDTF">2011-08-01T06:04:30Z</dcterms:modified>
  <dc:identifier>DAGXBwYOeLA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0x0101008CE55567CEE94341B256F04889A5BFFB</vt:lpwstr>
  </property>
</Properties>
</file>