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830-4EDA-45C9-ABA4-BC4E6AD58A06}" type="datetimeFigureOut">
              <a:rPr lang="ro-RO" smtClean="0"/>
              <a:t>03.06.2024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745C-4C29-4F98-9D84-49C6A62AF60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7656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830-4EDA-45C9-ABA4-BC4E6AD58A06}" type="datetimeFigureOut">
              <a:rPr lang="ro-RO" smtClean="0"/>
              <a:t>03.06.2024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745C-4C29-4F98-9D84-49C6A62AF60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4162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830-4EDA-45C9-ABA4-BC4E6AD58A06}" type="datetimeFigureOut">
              <a:rPr lang="ro-RO" smtClean="0"/>
              <a:t>03.06.2024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745C-4C29-4F98-9D84-49C6A62AF60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9572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830-4EDA-45C9-ABA4-BC4E6AD58A06}" type="datetimeFigureOut">
              <a:rPr lang="ro-RO" smtClean="0"/>
              <a:t>03.06.2024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745C-4C29-4F98-9D84-49C6A62AF60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5394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830-4EDA-45C9-ABA4-BC4E6AD58A06}" type="datetimeFigureOut">
              <a:rPr lang="ro-RO" smtClean="0"/>
              <a:t>03.06.2024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745C-4C29-4F98-9D84-49C6A62AF60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5306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830-4EDA-45C9-ABA4-BC4E6AD58A06}" type="datetimeFigureOut">
              <a:rPr lang="ro-RO" smtClean="0"/>
              <a:t>03.06.2024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745C-4C29-4F98-9D84-49C6A62AF60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845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830-4EDA-45C9-ABA4-BC4E6AD58A06}" type="datetimeFigureOut">
              <a:rPr lang="ro-RO" smtClean="0"/>
              <a:t>03.06.2024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745C-4C29-4F98-9D84-49C6A62AF60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5721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830-4EDA-45C9-ABA4-BC4E6AD58A06}" type="datetimeFigureOut">
              <a:rPr lang="ro-RO" smtClean="0"/>
              <a:t>03.06.2024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745C-4C29-4F98-9D84-49C6A62AF60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522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830-4EDA-45C9-ABA4-BC4E6AD58A06}" type="datetimeFigureOut">
              <a:rPr lang="ro-RO" smtClean="0"/>
              <a:t>03.06.2024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745C-4C29-4F98-9D84-49C6A62AF60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3107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830-4EDA-45C9-ABA4-BC4E6AD58A06}" type="datetimeFigureOut">
              <a:rPr lang="ro-RO" smtClean="0"/>
              <a:t>03.06.2024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745C-4C29-4F98-9D84-49C6A62AF60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7068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830-4EDA-45C9-ABA4-BC4E6AD58A06}" type="datetimeFigureOut">
              <a:rPr lang="ro-RO" smtClean="0"/>
              <a:t>03.06.2024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745C-4C29-4F98-9D84-49C6A62AF60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6777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63830-4EDA-45C9-ABA4-BC4E6AD58A06}" type="datetimeFigureOut">
              <a:rPr lang="ro-RO" smtClean="0"/>
              <a:t>03.06.2024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6745C-4C29-4F98-9D84-49C6A62AF60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5309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>
                <a:latin typeface="Algerian" panose="04020705040A02060702" pitchFamily="82" charset="0"/>
              </a:rPr>
              <a:t>Ransomware</a:t>
            </a:r>
            <a:endParaRPr lang="ro-RO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7762" y="4712677"/>
            <a:ext cx="3080238" cy="545122"/>
          </a:xfrm>
        </p:spPr>
        <p:txBody>
          <a:bodyPr/>
          <a:lstStyle/>
          <a:p>
            <a:r>
              <a:rPr lang="ro-RO" dirty="0" smtClean="0">
                <a:latin typeface="Baskerville Old Face" panose="02020602080505020303" pitchFamily="18" charset="0"/>
              </a:rPr>
              <a:t>Baciu Cristina</a:t>
            </a:r>
            <a:endParaRPr lang="ro-RO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Ce înseamnă </a:t>
            </a:r>
            <a:r>
              <a:rPr lang="ro-RO" b="1" dirty="0"/>
              <a:t>ransomware?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Ransomware este un tip de software rău intenționat cu scopul principal de a infecta computerul sau sistemul unei victime, de a le cripta fișierele sau de a bloca întregul sistem. Atacatorii cer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răscumpărare de la victimă în schimbul furnizării unei chei de decriptare sau a unui instrument de deblocare.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599" y="4097215"/>
            <a:ext cx="2524125" cy="2144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84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/>
              <a:t>Atacul cibernetic ransomware asupra serverelor de producție care rulează sistemul IT HIS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38546" cy="4351338"/>
          </a:xfrm>
        </p:spPr>
        <p:txBody>
          <a:bodyPr/>
          <a:lstStyle/>
          <a:p>
            <a:pPr marL="0" indent="0">
              <a:buNone/>
            </a:pPr>
            <a:r>
              <a:rPr lang="ro-RO" b="1" dirty="0"/>
              <a:t>Resursa informațională afectată:</a:t>
            </a:r>
          </a:p>
          <a:p>
            <a:pPr marL="0" indent="0">
              <a:buNone/>
            </a:pPr>
            <a:r>
              <a:rPr lang="ro-RO" dirty="0"/>
              <a:t>Atacul a vizat un sistem folosit pentru a gestiona activitățile medicale și datele pacienților. Baza de date a fost criptată de atacatori, afectând astfel peste 100 de spitale din România.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807" y="2101362"/>
            <a:ext cx="3246193" cy="475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53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accent1">
                <a:lumMod val="5000"/>
                <a:lumOff val="9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703385"/>
            <a:ext cx="7558454" cy="5473578"/>
          </a:xfrm>
        </p:spPr>
        <p:txBody>
          <a:bodyPr/>
          <a:lstStyle/>
          <a:p>
            <a:pPr marL="0" indent="0">
              <a:buNone/>
            </a:pPr>
            <a:r>
              <a:rPr lang="ro-RO" b="1" dirty="0"/>
              <a:t>Modul de operare al amenințării</a:t>
            </a:r>
          </a:p>
          <a:p>
            <a:pPr marL="0" indent="0">
              <a:buNone/>
            </a:pPr>
            <a:r>
              <a:rPr lang="ro-RO" dirty="0"/>
              <a:t>Atacatorii au folosit ransomware Backmydata pentru a cripta datele sistemului HIS. Ransomware-ul a exploatat vulnerabilitățile pentru a se infiltra în sistem. Odată instalat, a dezactivat firewall-urile, a șters copiile de rezervă ale volumului de date și datele criptate.</a:t>
            </a:r>
          </a:p>
          <a:p>
            <a:pPr marL="0" indent="0">
              <a:buNone/>
            </a:pPr>
            <a:r>
              <a:rPr lang="ro-RO" dirty="0"/>
              <a:t>Atacul a folosit ransomware-ul Backmydata, dar nu a fost atribuit unui anumit grup cibernetic.</a:t>
            </a:r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508" y="277047"/>
            <a:ext cx="3860526" cy="2606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22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bg1"/>
            </a:gs>
            <a:gs pos="7000">
              <a:schemeClr val="accent1">
                <a:lumMod val="45000"/>
                <a:lumOff val="55000"/>
              </a:schemeClr>
            </a:gs>
            <a:gs pos="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6331"/>
            <a:ext cx="10398369" cy="5640632"/>
          </a:xfrm>
        </p:spPr>
        <p:txBody>
          <a:bodyPr/>
          <a:lstStyle/>
          <a:p>
            <a:pPr marL="0" indent="0">
              <a:buNone/>
            </a:pPr>
            <a:r>
              <a:rPr lang="ro-RO" b="1" dirty="0"/>
              <a:t>Măsuri de protecție aferente</a:t>
            </a:r>
          </a:p>
          <a:p>
            <a:r>
              <a:rPr lang="ro-RO" dirty="0"/>
              <a:t>izolarea sistemelor afectate;</a:t>
            </a:r>
          </a:p>
          <a:p>
            <a:r>
              <a:rPr lang="ro-RO" dirty="0" smtClean="0"/>
              <a:t>păstrarea dovezilor pentru realizarea de investigații;</a:t>
            </a:r>
            <a:endParaRPr lang="ro-RO" dirty="0"/>
          </a:p>
          <a:p>
            <a:r>
              <a:rPr lang="ro-RO" dirty="0"/>
              <a:t>restaurarea din copii de siguranță: Majoritatea spitalelor au avut copii de rezervă recente ale datelor lor, permițând restaurarea sistemelor și reluarea operațiunilor;</a:t>
            </a:r>
          </a:p>
          <a:p>
            <a:r>
              <a:rPr lang="ro-RO" dirty="0"/>
              <a:t>actualizarea aplicațiilor și a sistemelor de operare.</a:t>
            </a:r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5710"/>
            <a:ext cx="2875085" cy="31013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79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55567CEE94341B256F04889A5BFFB" ma:contentTypeVersion="1" ma:contentTypeDescription="Create a new document." ma:contentTypeScope="" ma:versionID="138fa6c190a55916d3c7caa165a25cf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01fac345008aa34b3a53f2166bf3c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94DC8F3-BC38-43B5-9DAB-40DB71F0C58D}"/>
</file>

<file path=customXml/itemProps2.xml><?xml version="1.0" encoding="utf-8"?>
<ds:datastoreItem xmlns:ds="http://schemas.openxmlformats.org/officeDocument/2006/customXml" ds:itemID="{69A44354-D104-40E7-90B2-9207DEB4B5B4}"/>
</file>

<file path=customXml/itemProps3.xml><?xml version="1.0" encoding="utf-8"?>
<ds:datastoreItem xmlns:ds="http://schemas.openxmlformats.org/officeDocument/2006/customXml" ds:itemID="{95B4A551-7DB9-4A64-8DBB-80E306076C2F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221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Algerian</vt:lpstr>
      <vt:lpstr>Arial</vt:lpstr>
      <vt:lpstr>Baskerville Old Face</vt:lpstr>
      <vt:lpstr>Calibri</vt:lpstr>
      <vt:lpstr>Calibri Light</vt:lpstr>
      <vt:lpstr>Times New Roman</vt:lpstr>
      <vt:lpstr>Office Theme</vt:lpstr>
      <vt:lpstr>Ransomware</vt:lpstr>
      <vt:lpstr>Ce înseamnă ransomware?</vt:lpstr>
      <vt:lpstr>Atacul cibernetic ransomware asupra serverelor de producție care rulează sistemul IT HIS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Ransomware</dc:title>
  <dc:creator>Cristina</dc:creator>
  <cp:lastModifiedBy>Cristina</cp:lastModifiedBy>
  <cp:revision>5</cp:revision>
  <dcterms:created xsi:type="dcterms:W3CDTF">2024-06-03T13:22:11Z</dcterms:created>
  <dcterms:modified xsi:type="dcterms:W3CDTF">2024-06-03T17:20:19Z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0x0101008CE55567CEE94341B256F04889A5BFFB</vt:lpwstr>
  </property>
</Properties>
</file>