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0A029-6283-73B0-B7D1-DF89D5168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FEBFCB-3B00-AB97-F14B-B9846DB72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A80CB-613C-4181-1A7F-37DA16CA3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E68A-5236-4055-91C1-E609F6093537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C75B2-45A2-5B27-4676-AF1FB9924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A1F65-9BA0-74DD-358B-496EBBE87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66F0-E6BB-4803-AE39-CF4F8469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0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33B3D-EE5D-6005-02DD-51766682C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114E6-0F8D-8A04-801D-ECF47EF0D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10B96-CE20-405F-9592-6359BFB4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E68A-5236-4055-91C1-E609F6093537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F7926-DE27-5B14-91C5-1A68A6EAC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B3F6D-5F9E-6AB3-3236-02B4E9E1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66F0-E6BB-4803-AE39-CF4F8469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1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C01A77-D51F-38CA-21CE-8A1494561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E7B4D6-8EBF-DB8B-60A6-B00B3C5D1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F3A75-EFEE-0E2D-E7FB-E4F6AB1ED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E68A-5236-4055-91C1-E609F6093537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8DEAD-52EA-C1FA-9419-4FEE30447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8859D-363D-D585-785E-73B2712A3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66F0-E6BB-4803-AE39-CF4F8469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6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BD402-C7E4-9DC0-0299-89208CE5F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4660E-21FA-6C33-A171-963FBB5FA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CFF4D-09B8-84F7-4EDE-DBD1CA199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E68A-5236-4055-91C1-E609F6093537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1D0CD-3C9D-1BB8-C10E-8CFA73E0D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61987-FCA2-6572-F400-096E36A95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66F0-E6BB-4803-AE39-CF4F8469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0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4E246-9205-C993-8E2C-22F9BEDDA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B2465-16FE-29D7-5477-0DB52F9F7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1579C-21F7-88CB-541C-623A75FC2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E68A-5236-4055-91C1-E609F6093537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E72B2-89E5-F9DE-C1AE-116D6CD5E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E79C5-5810-F9D0-FE44-F2B0EE212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66F0-E6BB-4803-AE39-CF4F8469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60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76A2C-346C-9D10-070E-E4C5100A8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11C3C-867E-C7A3-3DF2-23F5377D7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FC1AD6-30F6-78DA-6AB5-2D9E75072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EB1EB9-E6C1-8FD9-3E23-7A5AC5FB1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E68A-5236-4055-91C1-E609F6093537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A7C9F4-E15A-6D5C-B7A2-41FF261BC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08C52-A722-8C1B-A59B-0DA6F483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66F0-E6BB-4803-AE39-CF4F8469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1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A1995-ACFA-2F32-7EB0-ED13C5E6C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CF2C4-7B3E-CB1C-B997-7CE4C1595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146E1F-9ACD-5D23-BF36-770608112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FC5F8E-79D9-D93C-F726-DC97F6DD17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C81EB9-BF9C-24E2-A1C6-07BD7C95A4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BB2ECF-84D1-208D-D19D-BB8D94E2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E68A-5236-4055-91C1-E609F6093537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8C1552-B7F8-7331-BFA4-38FD90679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5AF833-B13F-D255-9048-8179936A9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66F0-E6BB-4803-AE39-CF4F8469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9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E5F5B-B594-EF85-215A-62FBBD497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47AD41-1B84-8C11-93AD-A64E269F3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E68A-5236-4055-91C1-E609F6093537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3C8EC4-BF98-A99B-5EB9-F93087C59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260103-5E95-A368-BDD9-96D6C2034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66F0-E6BB-4803-AE39-CF4F8469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3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5A5412-6A41-260B-4AD9-162DAFC5E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E68A-5236-4055-91C1-E609F6093537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C53587-8AA1-ADCD-7F9F-2F72E2236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CCD80-3D79-EDD1-FF41-0FDE77BB8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66F0-E6BB-4803-AE39-CF4F8469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7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7368E-4B8A-BAB8-A759-736A2C8B8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843F4-48B7-5BE5-CA16-6DF4D844F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26C40A-F887-1059-56DD-1C5C3B2D5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BE72CD-15BD-6766-B530-0C0D17BED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E68A-5236-4055-91C1-E609F6093537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BBCD63-5061-BF76-DE34-4B96C0D6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B847F-51A2-6F95-842B-6B49852BF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66F0-E6BB-4803-AE39-CF4F8469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86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F0CA5-795F-0452-88BE-7271134B5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36230F-DC87-41B5-6E07-53EED6DA1D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8B23E0-F685-A3CC-9371-4E2C9B132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0A5C0B-7932-00E1-41D7-BEE16B7C0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E68A-5236-4055-91C1-E609F6093537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DB25C-1E1B-759A-9440-C4C021BD7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B2FAB-A5F2-BA99-9AD5-9C472115E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66F0-E6BB-4803-AE39-CF4F8469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3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66563-4764-0099-D285-16A4B1A9F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4F238-D882-0FB8-441A-D8CDA9240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535BE-3849-61C1-8ED3-144115FBA0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4FE68A-5236-4055-91C1-E609F6093537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6B35B-A394-F068-5CC9-1BD2A201C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A787E-BE9B-3AD1-8EF4-3B1296CD1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6866F0-E6BB-4803-AE39-CF4F8469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2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hat Is Cybersecurity? - Forage">
            <a:extLst>
              <a:ext uri="{FF2B5EF4-FFF2-40B4-BE49-F238E27FC236}">
                <a16:creationId xmlns:a16="http://schemas.microsoft.com/office/drawing/2014/main" id="{0FDEC75B-81DD-9820-7493-A2B99F0022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9044" b="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2C8615-1C59-D25C-1DE1-38A136147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solidFill>
                  <a:schemeClr val="bg1"/>
                </a:solidFill>
              </a:rPr>
              <a:t>Tweaks Stealer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4F019-B9EE-D861-B062-054A3A1F3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ro-RO" sz="2000">
                <a:solidFill>
                  <a:schemeClr val="bg1"/>
                </a:solidFill>
              </a:rPr>
              <a:t>Atac cibernetic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33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6FCDEF-308C-506B-C1D3-AC34F89EF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ro-RO" sz="4000">
                <a:solidFill>
                  <a:schemeClr val="bg1"/>
                </a:solidFill>
              </a:rPr>
              <a:t>Ce presupune?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4A2E3-789A-7A41-3898-1A7B33BCB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4391024" cy="2454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200" dirty="0">
                <a:solidFill>
                  <a:schemeClr val="bg1">
                    <a:alpha val="80000"/>
                  </a:schemeClr>
                </a:solidFill>
              </a:rPr>
              <a:t>	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Campania 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</a:rPr>
              <a:t>presupune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</a:rPr>
              <a:t>distribuirea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</a:rPr>
              <a:t>unui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malware de tip infostealer,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</a:rPr>
              <a:t>cunoscut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sub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</a:rPr>
              <a:t>numele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de Tweaks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</a:rPr>
              <a:t>sau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Tweaker,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</a:rPr>
              <a:t>exploatând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</a:rPr>
              <a:t>popularitatea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</a:rPr>
              <a:t>platformelor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YouTube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</a:rPr>
              <a:t>și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Discord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</a:rPr>
              <a:t>pentru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a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</a:rPr>
              <a:t>ajunge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la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</a:rPr>
              <a:t>utilizatorii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</a:rPr>
              <a:t>vizați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.</a:t>
            </a:r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D44E3F87-3D58-4B03-86B2-15A5C5B9C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2058" name="Group 2057">
              <a:extLst>
                <a:ext uri="{FF2B5EF4-FFF2-40B4-BE49-F238E27FC236}">
                  <a16:creationId xmlns:a16="http://schemas.microsoft.com/office/drawing/2014/main" id="{B4D09509-F6FC-47A6-B196-CCCFD8E83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2062" name="Freeform: Shape 2061">
                <a:extLst>
                  <a:ext uri="{FF2B5EF4-FFF2-40B4-BE49-F238E27FC236}">
                    <a16:creationId xmlns:a16="http://schemas.microsoft.com/office/drawing/2014/main" id="{BA5B9D66-192D-4F12-964D-2B23A1D27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63" name="Freeform: Shape 2062">
                <a:extLst>
                  <a:ext uri="{FF2B5EF4-FFF2-40B4-BE49-F238E27FC236}">
                    <a16:creationId xmlns:a16="http://schemas.microsoft.com/office/drawing/2014/main" id="{C9C14E68-C469-4A71-AF08-169DB545FC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59" name="Group 2058">
              <a:extLst>
                <a:ext uri="{FF2B5EF4-FFF2-40B4-BE49-F238E27FC236}">
                  <a16:creationId xmlns:a16="http://schemas.microsoft.com/office/drawing/2014/main" id="{B2C18990-7F62-45E8-B68F-47E95E48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2060" name="Freeform: Shape 2059">
                <a:extLst>
                  <a:ext uri="{FF2B5EF4-FFF2-40B4-BE49-F238E27FC236}">
                    <a16:creationId xmlns:a16="http://schemas.microsoft.com/office/drawing/2014/main" id="{AC206BB2-3759-4DF0-9932-7445B6367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61" name="Freeform: Shape 2060">
                <a:extLst>
                  <a:ext uri="{FF2B5EF4-FFF2-40B4-BE49-F238E27FC236}">
                    <a16:creationId xmlns:a16="http://schemas.microsoft.com/office/drawing/2014/main" id="{381FA6FA-3CB6-4F57-8871-82DDE5BE8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050" name="Picture 2" descr="How do college students use Discord?">
            <a:extLst>
              <a:ext uri="{FF2B5EF4-FFF2-40B4-BE49-F238E27FC236}">
                <a16:creationId xmlns:a16="http://schemas.microsoft.com/office/drawing/2014/main" id="{58FE3C5C-9AAF-887A-8B2A-6D875E465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1932" y="1653694"/>
            <a:ext cx="4369112" cy="24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347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7" name="Rectangle 3086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F998D-7066-3B52-E82B-FB1860768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>
                <a:solidFill>
                  <a:schemeClr val="bg1"/>
                </a:solidFill>
              </a:rPr>
              <a:t>Resursa informațională afectată: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D67CA0-4299-ACB0-C69E-0BA15A0DE02F}"/>
              </a:ext>
            </a:extLst>
          </p:cNvPr>
          <p:cNvSpPr txBox="1"/>
          <p:nvPr/>
        </p:nvSpPr>
        <p:spPr>
          <a:xfrm>
            <a:off x="838200" y="3146400"/>
            <a:ext cx="4391024" cy="28622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o-RO" sz="2200" dirty="0">
                <a:solidFill>
                  <a:schemeClr val="bg1">
                    <a:alpha val="80000"/>
                  </a:schemeClr>
                </a:solidFill>
              </a:rPr>
              <a:t>	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</a:rPr>
              <a:t>Utilizatorii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de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</a:rPr>
              <a:t>jocuri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online,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</a:rPr>
              <a:t>în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special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</a:rPr>
              <a:t>cei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care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</a:rPr>
              <a:t>folosesc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</a:rPr>
              <a:t>platforma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Roblox, sunt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</a:rPr>
              <a:t>afectați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de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</a:rPr>
              <a:t>această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</a:rPr>
              <a:t>campanie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</a:rPr>
              <a:t>malițioasă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. </a:t>
            </a:r>
            <a:r>
              <a:rPr lang="ro-RO" sz="2200" dirty="0">
                <a:solidFill>
                  <a:schemeClr val="bg1">
                    <a:alpha val="80000"/>
                  </a:schemeClr>
                </a:solidFill>
              </a:rPr>
              <a:t>	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</a:rPr>
              <a:t>Aceștia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sunt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</a:rPr>
              <a:t>expuși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</a:rPr>
              <a:t>riscului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de a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</a:rPr>
              <a:t>descărca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</a:rPr>
              <a:t>și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de a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</a:rPr>
              <a:t>instala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malware-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</a:rPr>
              <a:t>ul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Tweaks Stealer sub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</a:rPr>
              <a:t>pretextul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</a:rPr>
              <a:t>unor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</a:rPr>
              <a:t>programe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de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</a:rPr>
              <a:t>optimizare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a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</a:rPr>
              <a:t>ratei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de cadre pe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</a:rPr>
              <a:t>secundă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.</a:t>
            </a:r>
          </a:p>
        </p:txBody>
      </p:sp>
      <p:pic>
        <p:nvPicPr>
          <p:cNvPr id="3074" name="Picture 2" descr="Online Gaming Risks &amp; Game Security">
            <a:extLst>
              <a:ext uri="{FF2B5EF4-FFF2-40B4-BE49-F238E27FC236}">
                <a16:creationId xmlns:a16="http://schemas.microsoft.com/office/drawing/2014/main" id="{801A4245-7278-9D2F-E0ED-3514D52BCF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1" r="14832" b="2"/>
          <a:stretch/>
        </p:blipFill>
        <p:spPr bwMode="auto">
          <a:xfrm>
            <a:off x="6096000" y="841375"/>
            <a:ext cx="5260975" cy="464502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8" name="Group 3087">
            <a:extLst>
              <a:ext uri="{FF2B5EF4-FFF2-40B4-BE49-F238E27FC236}">
                <a16:creationId xmlns:a16="http://schemas.microsoft.com/office/drawing/2014/main" id="{23705FF7-CAB4-430F-A07B-AF2245F17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4138312"/>
            <a:ext cx="5260975" cy="1410656"/>
            <a:chOff x="6096000" y="4138312"/>
            <a:chExt cx="5260975" cy="1410656"/>
          </a:xfrm>
        </p:grpSpPr>
        <p:sp>
          <p:nvSpPr>
            <p:cNvPr id="3082" name="Freeform: Shape 3081">
              <a:extLst>
                <a:ext uri="{FF2B5EF4-FFF2-40B4-BE49-F238E27FC236}">
                  <a16:creationId xmlns:a16="http://schemas.microsoft.com/office/drawing/2014/main" id="{6BFFE2ED-DBB9-4090-905D-1939650FC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89" name="Freeform: Shape 3088">
              <a:extLst>
                <a:ext uri="{FF2B5EF4-FFF2-40B4-BE49-F238E27FC236}">
                  <a16:creationId xmlns:a16="http://schemas.microsoft.com/office/drawing/2014/main" id="{E4D1EC16-E672-4366-A091-73675BE54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16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38DFB-DD4A-82B1-E52C-C1C5AFE24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937" y="541506"/>
            <a:ext cx="5546063" cy="1330839"/>
          </a:xfrm>
        </p:spPr>
        <p:txBody>
          <a:bodyPr>
            <a:normAutofit/>
          </a:bodyPr>
          <a:lstStyle/>
          <a:p>
            <a:r>
              <a:rPr lang="ro-RO" sz="4100" dirty="0"/>
              <a:t>	</a:t>
            </a:r>
            <a:r>
              <a:rPr lang="en-US" sz="4100" dirty="0"/>
              <a:t>Modul </a:t>
            </a:r>
            <a:r>
              <a:rPr lang="en-US" sz="4100" dirty="0" err="1"/>
              <a:t>operațional</a:t>
            </a:r>
            <a:r>
              <a:rPr lang="en-US" sz="4100" dirty="0"/>
              <a:t> al </a:t>
            </a:r>
            <a:r>
              <a:rPr lang="en-US" sz="4100" dirty="0" err="1"/>
              <a:t>amenințării</a:t>
            </a:r>
            <a:r>
              <a:rPr lang="en-US" sz="4100" dirty="0"/>
              <a:t>:</a:t>
            </a:r>
          </a:p>
        </p:txBody>
      </p:sp>
      <p:pic>
        <p:nvPicPr>
          <p:cNvPr id="4098" name="Picture 2" descr="IRP Pushes Forward in Fight Against ...">
            <a:extLst>
              <a:ext uri="{FF2B5EF4-FFF2-40B4-BE49-F238E27FC236}">
                <a16:creationId xmlns:a16="http://schemas.microsoft.com/office/drawing/2014/main" id="{A4F00FA7-A8F4-5CF0-06DD-9FCB8A1EA0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"/>
          <a:stretch/>
        </p:blipFill>
        <p:spPr bwMode="auto"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CAAEC-6E03-F495-27D5-3E8FB4D4C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140013" cy="3908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000" dirty="0"/>
              <a:t>	</a:t>
            </a:r>
            <a:r>
              <a:rPr lang="en-US" sz="2000" dirty="0" err="1"/>
              <a:t>Atacatorii</a:t>
            </a:r>
            <a:r>
              <a:rPr lang="en-US" sz="2000" dirty="0"/>
              <a:t> </a:t>
            </a:r>
            <a:r>
              <a:rPr lang="en-US" sz="2000" dirty="0" err="1"/>
              <a:t>exploatează</a:t>
            </a:r>
            <a:r>
              <a:rPr lang="en-US" sz="2000" dirty="0"/>
              <a:t> </a:t>
            </a:r>
            <a:r>
              <a:rPr lang="en-US" sz="2000" dirty="0" err="1"/>
              <a:t>popularitatea</a:t>
            </a:r>
            <a:r>
              <a:rPr lang="en-US" sz="2000" dirty="0"/>
              <a:t> </a:t>
            </a:r>
            <a:r>
              <a:rPr lang="en-US" sz="2000" dirty="0" err="1"/>
              <a:t>platformelor</a:t>
            </a:r>
            <a:r>
              <a:rPr lang="en-US" sz="2000" dirty="0"/>
              <a:t> YouTube </a:t>
            </a:r>
            <a:r>
              <a:rPr lang="en-US" sz="2000" dirty="0" err="1"/>
              <a:t>și</a:t>
            </a:r>
            <a:r>
              <a:rPr lang="en-US" sz="2000" dirty="0"/>
              <a:t> Discord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distribui</a:t>
            </a:r>
            <a:r>
              <a:rPr lang="en-US" sz="2000" dirty="0"/>
              <a:t> malware-</a:t>
            </a:r>
            <a:r>
              <a:rPr lang="en-US" sz="2000" dirty="0" err="1"/>
              <a:t>ul</a:t>
            </a:r>
            <a:r>
              <a:rPr lang="en-US" sz="2000" dirty="0"/>
              <a:t> Tweaks Stealer. </a:t>
            </a:r>
            <a:endParaRPr lang="ro-RO" sz="2000" dirty="0"/>
          </a:p>
          <a:p>
            <a:pPr marL="0" indent="0">
              <a:buNone/>
            </a:pPr>
            <a:r>
              <a:rPr lang="ro-RO" sz="2000" dirty="0"/>
              <a:t>	</a:t>
            </a:r>
            <a:r>
              <a:rPr lang="en-US" sz="2000" dirty="0"/>
              <a:t>Ei </a:t>
            </a:r>
            <a:r>
              <a:rPr lang="en-US" sz="2000" dirty="0" err="1"/>
              <a:t>creează</a:t>
            </a:r>
            <a:r>
              <a:rPr lang="en-US" sz="2000" dirty="0"/>
              <a:t> </a:t>
            </a:r>
            <a:r>
              <a:rPr lang="en-US" sz="2000" dirty="0" err="1"/>
              <a:t>conținut</a:t>
            </a:r>
            <a:r>
              <a:rPr lang="en-US" sz="2000" dirty="0"/>
              <a:t> </a:t>
            </a:r>
            <a:r>
              <a:rPr lang="en-US" sz="2000" dirty="0" err="1"/>
              <a:t>fals</a:t>
            </a:r>
            <a:r>
              <a:rPr lang="en-US" sz="2000" dirty="0"/>
              <a:t> pe YouTube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trimit</a:t>
            </a:r>
            <a:r>
              <a:rPr lang="en-US" sz="2000" dirty="0"/>
              <a:t> </a:t>
            </a:r>
            <a:r>
              <a:rPr lang="en-US" sz="2000" dirty="0" err="1"/>
              <a:t>mesaje</a:t>
            </a:r>
            <a:r>
              <a:rPr lang="en-US" sz="2000" dirty="0"/>
              <a:t> </a:t>
            </a:r>
            <a:r>
              <a:rPr lang="en-US" sz="2000" dirty="0" err="1"/>
              <a:t>malițioase</a:t>
            </a:r>
            <a:r>
              <a:rPr lang="en-US" sz="2000" dirty="0"/>
              <a:t> pe Discord, </a:t>
            </a:r>
            <a:r>
              <a:rPr lang="en-US" sz="2000" dirty="0" err="1"/>
              <a:t>aparent</a:t>
            </a:r>
            <a:r>
              <a:rPr lang="en-US" sz="2000" dirty="0"/>
              <a:t> </a:t>
            </a:r>
            <a:r>
              <a:rPr lang="en-US" sz="2000" dirty="0" err="1"/>
              <a:t>promovând</a:t>
            </a:r>
            <a:r>
              <a:rPr lang="en-US" sz="2000" dirty="0"/>
              <a:t> </a:t>
            </a:r>
            <a:r>
              <a:rPr lang="en-US" sz="2000" dirty="0" err="1"/>
              <a:t>programe</a:t>
            </a:r>
            <a:r>
              <a:rPr lang="en-US" sz="2000" dirty="0"/>
              <a:t> de </a:t>
            </a:r>
            <a:r>
              <a:rPr lang="en-US" sz="2000" dirty="0" err="1"/>
              <a:t>optimizare</a:t>
            </a:r>
            <a:r>
              <a:rPr lang="en-US" sz="2000" dirty="0"/>
              <a:t> a FPS-</a:t>
            </a:r>
            <a:r>
              <a:rPr lang="en-US" sz="2000" dirty="0" err="1"/>
              <a:t>ului</a:t>
            </a:r>
            <a:r>
              <a:rPr lang="en-US" sz="2000" dirty="0"/>
              <a:t>, </a:t>
            </a:r>
            <a:r>
              <a:rPr lang="en-US" sz="2000" dirty="0" err="1"/>
              <a:t>dar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realitate</a:t>
            </a:r>
            <a:r>
              <a:rPr lang="en-US" sz="2000" dirty="0"/>
              <a:t> </a:t>
            </a:r>
            <a:r>
              <a:rPr lang="en-US" sz="2000" dirty="0" err="1"/>
              <a:t>conținând</a:t>
            </a:r>
            <a:r>
              <a:rPr lang="en-US" sz="2000" dirty="0"/>
              <a:t> link-</a:t>
            </a:r>
            <a:r>
              <a:rPr lang="en-US" sz="2000" dirty="0" err="1"/>
              <a:t>uri</a:t>
            </a:r>
            <a:r>
              <a:rPr lang="en-US" sz="2000" dirty="0"/>
              <a:t> </a:t>
            </a:r>
            <a:r>
              <a:rPr lang="en-US" sz="2000" dirty="0" err="1"/>
              <a:t>către</a:t>
            </a:r>
            <a:r>
              <a:rPr lang="en-US" sz="2000" dirty="0"/>
              <a:t> malware.</a:t>
            </a:r>
          </a:p>
        </p:txBody>
      </p:sp>
    </p:spTree>
    <p:extLst>
      <p:ext uri="{BB962C8B-B14F-4D97-AF65-F5344CB8AC3E}">
        <p14:creationId xmlns:p14="http://schemas.microsoft.com/office/powerpoint/2010/main" val="14121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Rectangle 5135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5138" name="Group 5137">
            <a:extLst>
              <a:ext uri="{FF2B5EF4-FFF2-40B4-BE49-F238E27FC236}">
                <a16:creationId xmlns:a16="http://schemas.microsoft.com/office/drawing/2014/main" id="{514E1141-65DC-4F54-8399-7221AE6F8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96000" cy="6858000"/>
            <a:chOff x="7467600" y="0"/>
            <a:chExt cx="4724400" cy="6858000"/>
          </a:xfrm>
        </p:grpSpPr>
        <p:sp>
          <p:nvSpPr>
            <p:cNvPr id="5139" name="Rectangle 5138">
              <a:extLst>
                <a:ext uri="{FF2B5EF4-FFF2-40B4-BE49-F238E27FC236}">
                  <a16:creationId xmlns:a16="http://schemas.microsoft.com/office/drawing/2014/main" id="{DD75B897-7127-4AAC-A078-70739204B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40" name="Rectangle 5139">
              <a:extLst>
                <a:ext uri="{FF2B5EF4-FFF2-40B4-BE49-F238E27FC236}">
                  <a16:creationId xmlns:a16="http://schemas.microsoft.com/office/drawing/2014/main" id="{BDCFF188-DB07-46AA-A2B3-71E936EAB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142" name="Freeform: Shape 5141">
            <a:extLst>
              <a:ext uri="{FF2B5EF4-FFF2-40B4-BE49-F238E27FC236}">
                <a16:creationId xmlns:a16="http://schemas.microsoft.com/office/drawing/2014/main" id="{215A9370-15D3-4C30-8BA1-2059A74C9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5144" name="Rectangle 5143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FAA9D4-8655-BDB6-8915-C25250F7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676400"/>
            <a:ext cx="3581399" cy="1216153"/>
          </a:xfrm>
        </p:spPr>
        <p:txBody>
          <a:bodyPr anchor="t">
            <a:normAutofit/>
          </a:bodyPr>
          <a:lstStyle/>
          <a:p>
            <a:r>
              <a:rPr lang="en-US" sz="4000" dirty="0" err="1"/>
              <a:t>Actorii</a:t>
            </a:r>
            <a:r>
              <a:rPr lang="en-US" sz="4000" dirty="0"/>
              <a:t> </a:t>
            </a:r>
            <a:r>
              <a:rPr lang="en-US" sz="4000" dirty="0" err="1"/>
              <a:t>amenințați</a:t>
            </a:r>
            <a:r>
              <a:rPr lang="en-US" sz="4000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A3950-B3FA-F1F8-75BC-B8E8E484B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3429000"/>
            <a:ext cx="3581399" cy="1752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1300" dirty="0">
                <a:solidFill>
                  <a:schemeClr val="tx1">
                    <a:alpha val="55000"/>
                  </a:schemeClr>
                </a:solidFill>
              </a:rPr>
              <a:t>	</a:t>
            </a:r>
            <a:r>
              <a:rPr lang="en-US" sz="1300" dirty="0" err="1">
                <a:solidFill>
                  <a:schemeClr val="tx1">
                    <a:alpha val="55000"/>
                  </a:schemeClr>
                </a:solidFill>
              </a:rPr>
              <a:t>Utilizatorii</a:t>
            </a:r>
            <a:r>
              <a:rPr lang="en-US" sz="1300" dirty="0">
                <a:solidFill>
                  <a:schemeClr val="tx1">
                    <a:alpha val="55000"/>
                  </a:schemeClr>
                </a:solidFill>
              </a:rPr>
              <a:t> de </a:t>
            </a:r>
            <a:r>
              <a:rPr lang="en-US" sz="1300" dirty="0" err="1">
                <a:solidFill>
                  <a:schemeClr val="tx1">
                    <a:alpha val="55000"/>
                  </a:schemeClr>
                </a:solidFill>
              </a:rPr>
              <a:t>jocuri</a:t>
            </a:r>
            <a:r>
              <a:rPr lang="en-US" sz="1300" dirty="0">
                <a:solidFill>
                  <a:schemeClr val="tx1">
                    <a:alpha val="55000"/>
                  </a:schemeClr>
                </a:solidFill>
              </a:rPr>
              <a:t> online care sunt </a:t>
            </a:r>
            <a:r>
              <a:rPr lang="en-US" sz="1300" dirty="0" err="1">
                <a:solidFill>
                  <a:schemeClr val="tx1">
                    <a:alpha val="55000"/>
                  </a:schemeClr>
                </a:solidFill>
              </a:rPr>
              <a:t>interesați</a:t>
            </a:r>
            <a:r>
              <a:rPr lang="en-US" sz="13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alpha val="55000"/>
                  </a:schemeClr>
                </a:solidFill>
              </a:rPr>
              <a:t>să</a:t>
            </a:r>
            <a:r>
              <a:rPr lang="en-US" sz="13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alpha val="55000"/>
                  </a:schemeClr>
                </a:solidFill>
              </a:rPr>
              <a:t>își</a:t>
            </a:r>
            <a:r>
              <a:rPr lang="en-US" sz="13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alpha val="55000"/>
                  </a:schemeClr>
                </a:solidFill>
              </a:rPr>
              <a:t>îmbunătățească</a:t>
            </a:r>
            <a:r>
              <a:rPr lang="en-US" sz="13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alpha val="55000"/>
                  </a:schemeClr>
                </a:solidFill>
              </a:rPr>
              <a:t>performanța</a:t>
            </a:r>
            <a:r>
              <a:rPr lang="en-US" sz="13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alpha val="55000"/>
                  </a:schemeClr>
                </a:solidFill>
              </a:rPr>
              <a:t>jocului</a:t>
            </a:r>
            <a:r>
              <a:rPr lang="en-US" sz="13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alpha val="55000"/>
                  </a:schemeClr>
                </a:solidFill>
              </a:rPr>
              <a:t>prin</a:t>
            </a:r>
            <a:r>
              <a:rPr lang="en-US" sz="13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alpha val="55000"/>
                  </a:schemeClr>
                </a:solidFill>
              </a:rPr>
              <a:t>optimizarea</a:t>
            </a:r>
            <a:r>
              <a:rPr lang="en-US" sz="13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alpha val="55000"/>
                  </a:schemeClr>
                </a:solidFill>
              </a:rPr>
              <a:t>ratei</a:t>
            </a:r>
            <a:r>
              <a:rPr lang="en-US" sz="1300" dirty="0">
                <a:solidFill>
                  <a:schemeClr val="tx1">
                    <a:alpha val="55000"/>
                  </a:schemeClr>
                </a:solidFill>
              </a:rPr>
              <a:t> de cadre pe </a:t>
            </a:r>
            <a:r>
              <a:rPr lang="en-US" sz="1300" dirty="0" err="1">
                <a:solidFill>
                  <a:schemeClr val="tx1">
                    <a:alpha val="55000"/>
                  </a:schemeClr>
                </a:solidFill>
              </a:rPr>
              <a:t>secundă</a:t>
            </a:r>
            <a:r>
              <a:rPr lang="en-US" sz="1300" dirty="0">
                <a:solidFill>
                  <a:schemeClr val="tx1">
                    <a:alpha val="55000"/>
                  </a:schemeClr>
                </a:solidFill>
              </a:rPr>
              <a:t> sunt </a:t>
            </a:r>
            <a:r>
              <a:rPr lang="en-US" sz="1300" dirty="0" err="1">
                <a:solidFill>
                  <a:schemeClr val="tx1">
                    <a:alpha val="55000"/>
                  </a:schemeClr>
                </a:solidFill>
              </a:rPr>
              <a:t>principalii</a:t>
            </a:r>
            <a:r>
              <a:rPr lang="en-US" sz="13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alpha val="55000"/>
                  </a:schemeClr>
                </a:solidFill>
              </a:rPr>
              <a:t>actori</a:t>
            </a:r>
            <a:r>
              <a:rPr lang="en-US" sz="13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alpha val="55000"/>
                  </a:schemeClr>
                </a:solidFill>
              </a:rPr>
              <a:t>amenințați</a:t>
            </a:r>
            <a:r>
              <a:rPr lang="en-US" sz="1300" dirty="0">
                <a:solidFill>
                  <a:schemeClr val="tx1">
                    <a:alpha val="55000"/>
                  </a:schemeClr>
                </a:solidFill>
              </a:rPr>
              <a:t>. </a:t>
            </a:r>
            <a:endParaRPr lang="ro-RO" sz="1300" dirty="0">
              <a:solidFill>
                <a:schemeClr val="tx1">
                  <a:alpha val="55000"/>
                </a:schemeClr>
              </a:solidFill>
            </a:endParaRPr>
          </a:p>
          <a:p>
            <a:pPr marL="0" indent="0">
              <a:buNone/>
            </a:pPr>
            <a:r>
              <a:rPr lang="ro-RO" sz="1300" dirty="0">
                <a:solidFill>
                  <a:schemeClr val="tx1">
                    <a:alpha val="55000"/>
                  </a:schemeClr>
                </a:solidFill>
              </a:rPr>
              <a:t>	</a:t>
            </a:r>
            <a:r>
              <a:rPr lang="en-US" sz="1300" dirty="0" err="1">
                <a:solidFill>
                  <a:schemeClr val="tx1">
                    <a:alpha val="55000"/>
                  </a:schemeClr>
                </a:solidFill>
              </a:rPr>
              <a:t>Aceștia</a:t>
            </a:r>
            <a:r>
              <a:rPr lang="en-US" sz="1300" dirty="0">
                <a:solidFill>
                  <a:schemeClr val="tx1">
                    <a:alpha val="55000"/>
                  </a:schemeClr>
                </a:solidFill>
              </a:rPr>
              <a:t> sunt </a:t>
            </a:r>
            <a:r>
              <a:rPr lang="en-US" sz="1300" dirty="0" err="1">
                <a:solidFill>
                  <a:schemeClr val="tx1">
                    <a:alpha val="55000"/>
                  </a:schemeClr>
                </a:solidFill>
              </a:rPr>
              <a:t>înșelați</a:t>
            </a:r>
            <a:r>
              <a:rPr lang="en-US" sz="13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alpha val="55000"/>
                  </a:schemeClr>
                </a:solidFill>
              </a:rPr>
              <a:t>să</a:t>
            </a:r>
            <a:r>
              <a:rPr lang="en-US" sz="13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alpha val="55000"/>
                  </a:schemeClr>
                </a:solidFill>
              </a:rPr>
              <a:t>descarce</a:t>
            </a:r>
            <a:r>
              <a:rPr lang="en-US" sz="13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alpha val="55000"/>
                  </a:schemeClr>
                </a:solidFill>
              </a:rPr>
              <a:t>și</a:t>
            </a:r>
            <a:r>
              <a:rPr lang="en-US" sz="13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alpha val="55000"/>
                  </a:schemeClr>
                </a:solidFill>
              </a:rPr>
              <a:t>să</a:t>
            </a:r>
            <a:r>
              <a:rPr lang="en-US" sz="13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alpha val="55000"/>
                  </a:schemeClr>
                </a:solidFill>
              </a:rPr>
              <a:t>instaleze</a:t>
            </a:r>
            <a:r>
              <a:rPr lang="en-US" sz="1300" dirty="0">
                <a:solidFill>
                  <a:schemeClr val="tx1">
                    <a:alpha val="55000"/>
                  </a:schemeClr>
                </a:solidFill>
              </a:rPr>
              <a:t> malware-</a:t>
            </a:r>
            <a:r>
              <a:rPr lang="en-US" sz="1300" dirty="0" err="1">
                <a:solidFill>
                  <a:schemeClr val="tx1">
                    <a:alpha val="55000"/>
                  </a:schemeClr>
                </a:solidFill>
              </a:rPr>
              <a:t>ul</a:t>
            </a:r>
            <a:r>
              <a:rPr lang="en-US" sz="1300" dirty="0">
                <a:solidFill>
                  <a:schemeClr val="tx1">
                    <a:alpha val="55000"/>
                  </a:schemeClr>
                </a:solidFill>
              </a:rPr>
              <a:t>, </a:t>
            </a:r>
            <a:r>
              <a:rPr lang="en-US" sz="1300" dirty="0" err="1">
                <a:solidFill>
                  <a:schemeClr val="tx1">
                    <a:alpha val="55000"/>
                  </a:schemeClr>
                </a:solidFill>
              </a:rPr>
              <a:t>crezând</a:t>
            </a:r>
            <a:r>
              <a:rPr lang="en-US" sz="13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alpha val="55000"/>
                  </a:schemeClr>
                </a:solidFill>
              </a:rPr>
              <a:t>că</a:t>
            </a:r>
            <a:r>
              <a:rPr lang="en-US" sz="13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alpha val="55000"/>
                  </a:schemeClr>
                </a:solidFill>
              </a:rPr>
              <a:t>își</a:t>
            </a:r>
            <a:r>
              <a:rPr lang="en-US" sz="13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alpha val="55000"/>
                  </a:schemeClr>
                </a:solidFill>
              </a:rPr>
              <a:t>îmbunătățesc</a:t>
            </a:r>
            <a:r>
              <a:rPr lang="en-US" sz="13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alpha val="55000"/>
                  </a:schemeClr>
                </a:solidFill>
              </a:rPr>
              <a:t>experiența</a:t>
            </a:r>
            <a:r>
              <a:rPr lang="en-US" sz="1300" dirty="0">
                <a:solidFill>
                  <a:schemeClr val="tx1">
                    <a:alpha val="55000"/>
                  </a:schemeClr>
                </a:solidFill>
              </a:rPr>
              <a:t> de </a:t>
            </a:r>
            <a:r>
              <a:rPr lang="en-US" sz="1300" dirty="0" err="1">
                <a:solidFill>
                  <a:schemeClr val="tx1">
                    <a:alpha val="55000"/>
                  </a:schemeClr>
                </a:solidFill>
              </a:rPr>
              <a:t>joc</a:t>
            </a:r>
            <a:r>
              <a:rPr lang="en-US" sz="1300" dirty="0">
                <a:solidFill>
                  <a:schemeClr val="tx1">
                    <a:alpha val="55000"/>
                  </a:schemeClr>
                </a:solidFill>
              </a:rPr>
              <a:t>.</a:t>
            </a:r>
          </a:p>
        </p:txBody>
      </p:sp>
      <p:pic>
        <p:nvPicPr>
          <p:cNvPr id="5122" name="Picture 2" descr="The Best PC Games for 2024 | PCMag">
            <a:extLst>
              <a:ext uri="{FF2B5EF4-FFF2-40B4-BE49-F238E27FC236}">
                <a16:creationId xmlns:a16="http://schemas.microsoft.com/office/drawing/2014/main" id="{E2334EC8-048D-22C0-CBD2-1C2BC2D9E2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12" b="-1"/>
          <a:stretch/>
        </p:blipFill>
        <p:spPr bwMode="auto">
          <a:xfrm>
            <a:off x="5410202" y="1676400"/>
            <a:ext cx="563879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229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8 Data Security Measures Every Business Needs to Know - Pegasus Technologies">
            <a:extLst>
              <a:ext uri="{FF2B5EF4-FFF2-40B4-BE49-F238E27FC236}">
                <a16:creationId xmlns:a16="http://schemas.microsoft.com/office/drawing/2014/main" id="{5A782606-A74C-26D0-F0D1-C36468786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8ABC19-328B-D118-1CA1-27A8883B7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3700"/>
              <a:t>Măsuri de protecție aferente:</a:t>
            </a:r>
            <a:br>
              <a:rPr lang="en-US" sz="3700"/>
            </a:br>
            <a:endParaRPr lang="en-US" sz="3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9A285-41FE-3372-FEFA-05FDC978C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1700" b="1" dirty="0" err="1"/>
              <a:t>Educație</a:t>
            </a:r>
            <a:r>
              <a:rPr lang="en-US" sz="1700" b="1" dirty="0"/>
              <a:t> </a:t>
            </a:r>
            <a:r>
              <a:rPr lang="en-US" sz="1700" b="1" dirty="0" err="1"/>
              <a:t>și</a:t>
            </a:r>
            <a:r>
              <a:rPr lang="en-US" sz="1700" b="1" dirty="0"/>
              <a:t> </a:t>
            </a:r>
            <a:r>
              <a:rPr lang="en-US" sz="1700" b="1" dirty="0" err="1"/>
              <a:t>conștientizare</a:t>
            </a:r>
            <a:r>
              <a:rPr lang="en-US" sz="1700" b="1" dirty="0"/>
              <a:t>: </a:t>
            </a:r>
            <a:r>
              <a:rPr lang="ro-RO" sz="1700" b="1" dirty="0"/>
              <a:t>	</a:t>
            </a:r>
            <a:r>
              <a:rPr lang="en-US" sz="1700" dirty="0" err="1"/>
              <a:t>Utilizatorii</a:t>
            </a:r>
            <a:r>
              <a:rPr lang="en-US" sz="1700" dirty="0"/>
              <a:t> </a:t>
            </a:r>
            <a:r>
              <a:rPr lang="en-US" sz="1700" dirty="0" err="1"/>
              <a:t>ar</a:t>
            </a:r>
            <a:r>
              <a:rPr lang="en-US" sz="1700" dirty="0"/>
              <a:t> </a:t>
            </a:r>
            <a:r>
              <a:rPr lang="en-US" sz="1700" dirty="0" err="1"/>
              <a:t>trebui</a:t>
            </a:r>
            <a:r>
              <a:rPr lang="en-US" sz="1700" dirty="0"/>
              <a:t> </a:t>
            </a:r>
            <a:r>
              <a:rPr lang="en-US" sz="1700" dirty="0" err="1"/>
              <a:t>să</a:t>
            </a:r>
            <a:r>
              <a:rPr lang="en-US" sz="1700" dirty="0"/>
              <a:t> fie </a:t>
            </a:r>
            <a:r>
              <a:rPr lang="en-US" sz="1700" dirty="0" err="1"/>
              <a:t>educați</a:t>
            </a:r>
            <a:r>
              <a:rPr lang="en-US" sz="1700" dirty="0"/>
              <a:t> cu </a:t>
            </a:r>
            <a:r>
              <a:rPr lang="en-US" sz="1700" dirty="0" err="1"/>
              <a:t>privire</a:t>
            </a:r>
            <a:r>
              <a:rPr lang="en-US" sz="1700" dirty="0"/>
              <a:t> la </a:t>
            </a:r>
            <a:r>
              <a:rPr lang="en-US" sz="1700" dirty="0" err="1"/>
              <a:t>riscurile</a:t>
            </a:r>
            <a:r>
              <a:rPr lang="en-US" sz="1700" dirty="0"/>
              <a:t> </a:t>
            </a:r>
            <a:r>
              <a:rPr lang="en-US" sz="1700" dirty="0" err="1"/>
              <a:t>potențiale</a:t>
            </a:r>
            <a:r>
              <a:rPr lang="en-US" sz="1700" dirty="0"/>
              <a:t> ale </a:t>
            </a:r>
            <a:r>
              <a:rPr lang="en-US" sz="1700" dirty="0" err="1"/>
              <a:t>descărcării</a:t>
            </a:r>
            <a:r>
              <a:rPr lang="en-US" sz="1700" dirty="0"/>
              <a:t> de software din </a:t>
            </a:r>
            <a:r>
              <a:rPr lang="en-US" sz="1700" dirty="0" err="1"/>
              <a:t>surse</a:t>
            </a:r>
            <a:r>
              <a:rPr lang="en-US" sz="1700" dirty="0"/>
              <a:t> </a:t>
            </a:r>
            <a:r>
              <a:rPr lang="en-US" sz="1700" dirty="0" err="1"/>
              <a:t>necunoscute</a:t>
            </a:r>
            <a:r>
              <a:rPr lang="en-US" sz="1700" dirty="0"/>
              <a:t> </a:t>
            </a:r>
            <a:r>
              <a:rPr lang="en-US" sz="1700" dirty="0" err="1"/>
              <a:t>sau</a:t>
            </a:r>
            <a:r>
              <a:rPr lang="en-US" sz="1700" dirty="0"/>
              <a:t> </a:t>
            </a:r>
            <a:r>
              <a:rPr lang="en-US" sz="1700" dirty="0" err="1"/>
              <a:t>suspecte</a:t>
            </a:r>
            <a:r>
              <a:rPr lang="en-US" sz="1700" dirty="0"/>
              <a:t>. </a:t>
            </a:r>
            <a:r>
              <a:rPr lang="en-US" sz="1700" dirty="0" err="1"/>
              <a:t>Aceștia</a:t>
            </a:r>
            <a:r>
              <a:rPr lang="en-US" sz="1700" dirty="0"/>
              <a:t> </a:t>
            </a:r>
            <a:r>
              <a:rPr lang="en-US" sz="1700" dirty="0" err="1"/>
              <a:t>ar</a:t>
            </a:r>
            <a:r>
              <a:rPr lang="en-US" sz="1700" dirty="0"/>
              <a:t> </a:t>
            </a:r>
            <a:r>
              <a:rPr lang="en-US" sz="1700" dirty="0" err="1"/>
              <a:t>trebui</a:t>
            </a:r>
            <a:r>
              <a:rPr lang="en-US" sz="1700" dirty="0"/>
              <a:t> </a:t>
            </a:r>
            <a:r>
              <a:rPr lang="en-US" sz="1700" dirty="0" err="1"/>
              <a:t>să</a:t>
            </a:r>
            <a:r>
              <a:rPr lang="en-US" sz="1700" dirty="0"/>
              <a:t> fie </a:t>
            </a:r>
            <a:r>
              <a:rPr lang="en-US" sz="1700" dirty="0" err="1"/>
              <a:t>instruiți</a:t>
            </a:r>
            <a:r>
              <a:rPr lang="en-US" sz="1700" dirty="0"/>
              <a:t> </a:t>
            </a:r>
            <a:r>
              <a:rPr lang="en-US" sz="1700" dirty="0" err="1"/>
              <a:t>să</a:t>
            </a:r>
            <a:r>
              <a:rPr lang="en-US" sz="1700" dirty="0"/>
              <a:t> </a:t>
            </a:r>
            <a:r>
              <a:rPr lang="en-US" sz="1700" dirty="0" err="1"/>
              <a:t>verifice</a:t>
            </a:r>
            <a:r>
              <a:rPr lang="en-US" sz="1700" dirty="0"/>
              <a:t> </a:t>
            </a:r>
            <a:r>
              <a:rPr lang="en-US" sz="1700" dirty="0" err="1"/>
              <a:t>autenticitatea</a:t>
            </a:r>
            <a:r>
              <a:rPr lang="en-US" sz="1700" dirty="0"/>
              <a:t> </a:t>
            </a:r>
            <a:r>
              <a:rPr lang="en-US" sz="1700" dirty="0" err="1"/>
              <a:t>și</a:t>
            </a:r>
            <a:r>
              <a:rPr lang="en-US" sz="1700" dirty="0"/>
              <a:t> </a:t>
            </a:r>
            <a:r>
              <a:rPr lang="en-US" sz="1700" dirty="0" err="1"/>
              <a:t>siguranța</a:t>
            </a:r>
            <a:r>
              <a:rPr lang="en-US" sz="1700" dirty="0"/>
              <a:t> </a:t>
            </a:r>
            <a:r>
              <a:rPr lang="en-US" sz="1700" dirty="0" err="1"/>
              <a:t>surselor</a:t>
            </a:r>
            <a:r>
              <a:rPr lang="en-US" sz="1700" dirty="0"/>
              <a:t> de </a:t>
            </a:r>
            <a:r>
              <a:rPr lang="en-US" sz="1700" dirty="0" err="1"/>
              <a:t>descărcare</a:t>
            </a:r>
            <a:r>
              <a:rPr lang="en-US" sz="1700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1700" b="1" dirty="0" err="1"/>
              <a:t>Utilizarea</a:t>
            </a:r>
            <a:r>
              <a:rPr lang="en-US" sz="1700" b="1" dirty="0"/>
              <a:t> </a:t>
            </a:r>
            <a:r>
              <a:rPr lang="en-US" sz="1700" b="1" dirty="0" err="1"/>
              <a:t>soluțiilor</a:t>
            </a:r>
            <a:r>
              <a:rPr lang="en-US" sz="1700" b="1" dirty="0"/>
              <a:t> de </a:t>
            </a:r>
            <a:r>
              <a:rPr lang="en-US" sz="1700" b="1" dirty="0" err="1"/>
              <a:t>securitate</a:t>
            </a:r>
            <a:r>
              <a:rPr lang="en-US" sz="1700" b="1" dirty="0"/>
              <a:t>: </a:t>
            </a:r>
            <a:r>
              <a:rPr lang="ro-RO" sz="1700" b="1" dirty="0"/>
              <a:t>  	</a:t>
            </a:r>
            <a:r>
              <a:rPr lang="en-US" sz="1700" dirty="0" err="1"/>
              <a:t>Instalarea</a:t>
            </a:r>
            <a:r>
              <a:rPr lang="en-US" sz="1700" dirty="0"/>
              <a:t> </a:t>
            </a:r>
            <a:r>
              <a:rPr lang="en-US" sz="1700" dirty="0" err="1"/>
              <a:t>și</a:t>
            </a:r>
            <a:r>
              <a:rPr lang="en-US" sz="1700" dirty="0"/>
              <a:t> </a:t>
            </a:r>
            <a:r>
              <a:rPr lang="en-US" sz="1700" dirty="0" err="1"/>
              <a:t>actualizarea</a:t>
            </a:r>
            <a:r>
              <a:rPr lang="en-US" sz="1700" dirty="0"/>
              <a:t> </a:t>
            </a:r>
            <a:r>
              <a:rPr lang="en-US" sz="1700" dirty="0" err="1"/>
              <a:t>unui</a:t>
            </a:r>
            <a:r>
              <a:rPr lang="en-US" sz="1700" dirty="0"/>
              <a:t> software de </a:t>
            </a:r>
            <a:r>
              <a:rPr lang="en-US" sz="1700" dirty="0" err="1"/>
              <a:t>securitate</a:t>
            </a:r>
            <a:r>
              <a:rPr lang="en-US" sz="1700" dirty="0"/>
              <a:t> robust </a:t>
            </a:r>
            <a:r>
              <a:rPr lang="en-US" sz="1700" dirty="0" err="1"/>
              <a:t>poate</a:t>
            </a:r>
            <a:r>
              <a:rPr lang="en-US" sz="1700" dirty="0"/>
              <a:t> </a:t>
            </a:r>
            <a:r>
              <a:rPr lang="en-US" sz="1700" dirty="0" err="1"/>
              <a:t>ajuta</a:t>
            </a:r>
            <a:r>
              <a:rPr lang="en-US" sz="1700" dirty="0"/>
              <a:t> la </a:t>
            </a:r>
            <a:r>
              <a:rPr lang="en-US" sz="1700" dirty="0" err="1"/>
              <a:t>detectarea</a:t>
            </a:r>
            <a:r>
              <a:rPr lang="en-US" sz="1700" dirty="0"/>
              <a:t> </a:t>
            </a:r>
            <a:r>
              <a:rPr lang="en-US" sz="1700" dirty="0" err="1"/>
              <a:t>și</a:t>
            </a:r>
            <a:r>
              <a:rPr lang="en-US" sz="1700" dirty="0"/>
              <a:t> </a:t>
            </a:r>
            <a:r>
              <a:rPr lang="en-US" sz="1700" dirty="0" err="1"/>
              <a:t>blocarea</a:t>
            </a:r>
            <a:r>
              <a:rPr lang="en-US" sz="1700" dirty="0"/>
              <a:t> malware-</a:t>
            </a:r>
            <a:r>
              <a:rPr lang="en-US" sz="1700" dirty="0" err="1"/>
              <a:t>ului</a:t>
            </a:r>
            <a:r>
              <a:rPr lang="en-US" sz="1700" dirty="0"/>
              <a:t> Tweaks Stealer </a:t>
            </a:r>
            <a:r>
              <a:rPr lang="en-US" sz="1700" dirty="0" err="1"/>
              <a:t>sau</a:t>
            </a:r>
            <a:r>
              <a:rPr lang="en-US" sz="1700" dirty="0"/>
              <a:t> a </a:t>
            </a:r>
            <a:r>
              <a:rPr lang="en-US" sz="1700" dirty="0" err="1"/>
              <a:t>altor</a:t>
            </a:r>
            <a:r>
              <a:rPr lang="en-US" sz="1700" dirty="0"/>
              <a:t> </a:t>
            </a:r>
            <a:r>
              <a:rPr lang="en-US" sz="1700" dirty="0" err="1"/>
              <a:t>amenințări</a:t>
            </a:r>
            <a:r>
              <a:rPr lang="en-US" sz="1700" dirty="0"/>
              <a:t> </a:t>
            </a:r>
            <a:r>
              <a:rPr lang="en-US" sz="1700" dirty="0" err="1"/>
              <a:t>similare</a:t>
            </a:r>
            <a:r>
              <a:rPr lang="en-US" sz="1700" dirty="0"/>
              <a:t>.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300690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55567CEE94341B256F04889A5BFFB" ma:contentTypeVersion="1" ma:contentTypeDescription="Create a new document." ma:contentTypeScope="" ma:versionID="138fa6c190a55916d3c7caa165a25cf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01fac345008aa34b3a53f2166bf3c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D1903EB-7F7C-4C5B-B639-C13AA8A04264}"/>
</file>

<file path=customXml/itemProps2.xml><?xml version="1.0" encoding="utf-8"?>
<ds:datastoreItem xmlns:ds="http://schemas.openxmlformats.org/officeDocument/2006/customXml" ds:itemID="{D210EA0F-0F6C-414E-A0E0-4E37BCD2DF77}"/>
</file>

<file path=customXml/itemProps3.xml><?xml version="1.0" encoding="utf-8"?>
<ds:datastoreItem xmlns:ds="http://schemas.openxmlformats.org/officeDocument/2006/customXml" ds:itemID="{E8C80D48-D594-4B4F-8930-E650E6358178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265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Office Theme</vt:lpstr>
      <vt:lpstr>Tweaks Stealer</vt:lpstr>
      <vt:lpstr>Ce presupune?</vt:lpstr>
      <vt:lpstr>Resursa informațională afectată:</vt:lpstr>
      <vt:lpstr> Modul operațional al amenințării:</vt:lpstr>
      <vt:lpstr>Actorii amenințați:</vt:lpstr>
      <vt:lpstr>Măsuri de protecție aferente: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LEONTE V. ELENA-TEODORA</dc:creator>
  <cp:lastModifiedBy>LEONTE V. ELENA-TEODORA</cp:lastModifiedBy>
  <cp:revision>1</cp:revision>
  <dcterms:created xsi:type="dcterms:W3CDTF">2024-06-03T19:25:20Z</dcterms:created>
  <dcterms:modified xsi:type="dcterms:W3CDTF">2024-06-03T19:34:13Z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0x0101008CE55567CEE94341B256F04889A5BFFB</vt:lpwstr>
  </property>
</Properties>
</file>