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503030501040103" pitchFamily="34" charset="0"/>
      <p:regular r:id="rId15"/>
    </p:embeddedFont>
    <p:embeddedFont>
      <p:font typeface="Canva Sans Bold" panose="020B0803030501040103" pitchFamily="34" charset="0"/>
      <p:regular r:id="rId16"/>
      <p:bold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old" panose="020F0502020204030203" pitchFamily="34" charset="0"/>
      <p:regular r:id="rId22"/>
      <p:bold r:id="rId23"/>
    </p:embeddedFont>
    <p:embeddedFont>
      <p:font typeface="Linux Biolinum" panose="02000503000000000000" pitchFamily="2" charset="0"/>
      <p:regular r:id="rId24"/>
    </p:embeddedFont>
    <p:embeddedFont>
      <p:font typeface="Playfair Display Bold" pitchFamily="2" charset="77"/>
      <p:regular r:id="rId25"/>
      <p:bold r:id="rId26"/>
    </p:embeddedFont>
    <p:embeddedFont>
      <p:font typeface="Sorts Mill Goudy" panose="02000503000000000000" pitchFamily="2" charset="0"/>
      <p:regular r:id="rId27"/>
    </p:embeddedFont>
    <p:embeddedFont>
      <p:font typeface="Tex Gyre Termes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24" autoAdjust="0"/>
  </p:normalViewPr>
  <p:slideViewPr>
    <p:cSldViewPr>
      <p:cViewPr varScale="1">
        <p:scale>
          <a:sx n="62" d="100"/>
          <a:sy n="62" d="100"/>
        </p:scale>
        <p:origin x="75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09188" y="-181768"/>
            <a:ext cx="9525" cy="10650536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29658" y="-181768"/>
            <a:ext cx="18483919" cy="11182771"/>
          </a:xfrm>
          <a:custGeom>
            <a:avLst/>
            <a:gdLst/>
            <a:ahLst/>
            <a:cxnLst/>
            <a:rect l="l" t="t" r="r" b="b"/>
            <a:pathLst>
              <a:path w="18483919" h="11182771">
                <a:moveTo>
                  <a:pt x="0" y="0"/>
                </a:moveTo>
                <a:lnTo>
                  <a:pt x="18483919" y="0"/>
                </a:lnTo>
                <a:lnTo>
                  <a:pt x="18483919" y="11182771"/>
                </a:lnTo>
                <a:lnTo>
                  <a:pt x="0" y="11182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2079" y="594907"/>
            <a:ext cx="6535158" cy="43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spc="336">
                <a:solidFill>
                  <a:srgbClr val="140F0E"/>
                </a:solidFill>
                <a:latin typeface="Lato Bold"/>
              </a:rPr>
              <a:t>TEAM 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079" y="1459909"/>
            <a:ext cx="8116734" cy="4620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 spc="-240" dirty="0">
                <a:solidFill>
                  <a:srgbClr val="140F0E"/>
                </a:solidFill>
                <a:latin typeface="Tex Gyre Termes"/>
              </a:rPr>
              <a:t>THE </a:t>
            </a:r>
          </a:p>
          <a:p>
            <a:pPr>
              <a:lnSpc>
                <a:spcPts val="12000"/>
              </a:lnSpc>
            </a:pPr>
            <a:r>
              <a:rPr lang="en-US" sz="12000" spc="-240" dirty="0">
                <a:solidFill>
                  <a:srgbClr val="140F0E"/>
                </a:solidFill>
                <a:latin typeface="Tex Gyre Termes"/>
              </a:rPr>
              <a:t>ART </a:t>
            </a:r>
            <a:r>
              <a:rPr lang="en-US" sz="12000" spc="-240" dirty="0">
                <a:solidFill>
                  <a:srgbClr val="FFFFFF"/>
                </a:solidFill>
                <a:latin typeface="Tex Gyre Termes"/>
              </a:rPr>
              <a:t>OF</a:t>
            </a:r>
            <a:r>
              <a:rPr lang="en-US" sz="12000" spc="-240" dirty="0">
                <a:solidFill>
                  <a:srgbClr val="140F0E"/>
                </a:solidFill>
                <a:latin typeface="Tex Gyre Termes"/>
              </a:rPr>
              <a:t> </a:t>
            </a:r>
          </a:p>
          <a:p>
            <a:pPr>
              <a:lnSpc>
                <a:spcPts val="12000"/>
              </a:lnSpc>
            </a:pPr>
            <a:r>
              <a:rPr lang="en-US" sz="12000" spc="-240" dirty="0">
                <a:solidFill>
                  <a:srgbClr val="140F0E"/>
                </a:solidFill>
                <a:latin typeface="Tex Gyre Termes"/>
              </a:rPr>
              <a:t>CHO</a:t>
            </a:r>
            <a:r>
              <a:rPr lang="en-US" sz="12000" spc="-240" dirty="0">
                <a:solidFill>
                  <a:srgbClr val="FFFFFF"/>
                </a:solidFill>
                <a:latin typeface="Tex Gyre Termes"/>
              </a:rPr>
              <a:t>OSING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2079" y="6547748"/>
            <a:ext cx="7868658" cy="445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139">
                <a:solidFill>
                  <a:srgbClr val="140F0E"/>
                </a:solidFill>
                <a:latin typeface="Lato"/>
              </a:rPr>
              <a:t>Bernabé Ríos </a:t>
            </a:r>
          </a:p>
          <a:p>
            <a:pPr>
              <a:lnSpc>
                <a:spcPts val="3919"/>
              </a:lnSpc>
            </a:pPr>
            <a:r>
              <a:rPr lang="en-US" sz="2799" spc="139">
                <a:solidFill>
                  <a:srgbClr val="140F0E"/>
                </a:solidFill>
                <a:latin typeface="Lato"/>
              </a:rPr>
              <a:t>Priyanka Mitruka</a:t>
            </a:r>
          </a:p>
          <a:p>
            <a:pPr>
              <a:lnSpc>
                <a:spcPts val="3919"/>
              </a:lnSpc>
            </a:pPr>
            <a:r>
              <a:rPr lang="en-US" sz="2799" spc="139">
                <a:solidFill>
                  <a:srgbClr val="140F0E"/>
                </a:solidFill>
                <a:latin typeface="Lato"/>
              </a:rPr>
              <a:t>Filip Stipaničev</a:t>
            </a:r>
          </a:p>
          <a:p>
            <a:pPr>
              <a:lnSpc>
                <a:spcPts val="3919"/>
              </a:lnSpc>
            </a:pPr>
            <a:r>
              <a:rPr lang="en-US" sz="2799" spc="139">
                <a:solidFill>
                  <a:srgbClr val="140F0E"/>
                </a:solidFill>
                <a:latin typeface="Lato"/>
              </a:rPr>
              <a:t>Josip Šarić</a:t>
            </a:r>
          </a:p>
          <a:p>
            <a:pPr>
              <a:lnSpc>
                <a:spcPts val="3919"/>
              </a:lnSpc>
            </a:pPr>
            <a:r>
              <a:rPr lang="en-US" sz="2799" spc="139">
                <a:solidFill>
                  <a:srgbClr val="140F0E"/>
                </a:solidFill>
                <a:latin typeface="Lato"/>
              </a:rPr>
              <a:t>Anastácia Chihai</a:t>
            </a:r>
          </a:p>
          <a:p>
            <a:pPr>
              <a:lnSpc>
                <a:spcPts val="3919"/>
              </a:lnSpc>
            </a:pPr>
            <a:r>
              <a:rPr lang="en-US" sz="2799" spc="139">
                <a:solidFill>
                  <a:srgbClr val="140F0E"/>
                </a:solidFill>
                <a:latin typeface="Lato"/>
              </a:rPr>
              <a:t>David Manuel Mat</a:t>
            </a:r>
            <a:r>
              <a:rPr lang="en-US" sz="2799" spc="139">
                <a:solidFill>
                  <a:srgbClr val="000000"/>
                </a:solidFill>
                <a:latin typeface="Lato"/>
              </a:rPr>
              <a:t>i</a:t>
            </a:r>
            <a:r>
              <a:rPr lang="en-US" sz="2799" spc="139">
                <a:solidFill>
                  <a:srgbClr val="FFFFFF"/>
                </a:solidFill>
                <a:latin typeface="Lato"/>
              </a:rPr>
              <a:t>as Isaac</a:t>
            </a:r>
          </a:p>
          <a:p>
            <a:pPr>
              <a:lnSpc>
                <a:spcPts val="3919"/>
              </a:lnSpc>
            </a:pPr>
            <a:endParaRPr lang="en-US" sz="2799" spc="139">
              <a:solidFill>
                <a:srgbClr val="FFFFFF"/>
              </a:solidFill>
              <a:latin typeface="Lato"/>
            </a:endParaRPr>
          </a:p>
          <a:p>
            <a:pPr>
              <a:lnSpc>
                <a:spcPts val="3919"/>
              </a:lnSpc>
            </a:pPr>
            <a:endParaRPr lang="en-US" sz="2799" spc="139">
              <a:solidFill>
                <a:srgbClr val="FFFFFF"/>
              </a:solidFill>
              <a:latin typeface="Lato"/>
            </a:endParaRPr>
          </a:p>
          <a:p>
            <a:pPr>
              <a:lnSpc>
                <a:spcPts val="3919"/>
              </a:lnSpc>
            </a:pPr>
            <a:endParaRPr lang="en-US" sz="2799" spc="139">
              <a:solidFill>
                <a:srgbClr val="FFFFFF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03451"/>
            <a:ext cx="8529633" cy="10493903"/>
          </a:xfrm>
          <a:prstGeom prst="rect">
            <a:avLst/>
          </a:prstGeom>
          <a:solidFill>
            <a:srgbClr val="EEA019">
              <a:alpha val="19608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674297" y="1074420"/>
            <a:ext cx="12035978" cy="8229600"/>
          </a:xfrm>
          <a:custGeom>
            <a:avLst/>
            <a:gdLst/>
            <a:ahLst/>
            <a:cxnLst/>
            <a:rect l="l" t="t" r="r" b="b"/>
            <a:pathLst>
              <a:path w="12035978" h="8229600">
                <a:moveTo>
                  <a:pt x="0" y="0"/>
                </a:moveTo>
                <a:lnTo>
                  <a:pt x="12035978" y="0"/>
                </a:lnTo>
                <a:lnTo>
                  <a:pt x="1203597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006494" y="442411"/>
            <a:ext cx="11107665" cy="77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  <a:spcBef>
                <a:spcPct val="0"/>
              </a:spcBef>
            </a:pPr>
            <a:r>
              <a:rPr lang="en-US" sz="5899" spc="-117">
                <a:solidFill>
                  <a:srgbClr val="000000"/>
                </a:solidFill>
                <a:latin typeface="Sorts Mill Goudy"/>
              </a:rPr>
              <a:t>TABLE OF CONTENTS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34875" y="2034238"/>
            <a:ext cx="5074489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spc="179">
                <a:solidFill>
                  <a:srgbClr val="140F0E"/>
                </a:solidFill>
                <a:latin typeface="Sorts Mill Goudy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1735271"/>
            <a:ext cx="1084772" cy="10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>
                <a:solidFill>
                  <a:srgbClr val="140F0E"/>
                </a:solidFill>
                <a:latin typeface="Linux Biolinum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3407646"/>
            <a:ext cx="1084772" cy="10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>
                <a:solidFill>
                  <a:srgbClr val="140F0E"/>
                </a:solidFill>
                <a:latin typeface="Linux Biolinum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5080022"/>
            <a:ext cx="1084772" cy="10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>
                <a:solidFill>
                  <a:srgbClr val="140F0E"/>
                </a:solidFill>
                <a:latin typeface="Linux Biolin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7053277"/>
            <a:ext cx="1084772" cy="10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>
                <a:solidFill>
                  <a:srgbClr val="140F0E"/>
                </a:solidFill>
                <a:latin typeface="Linux Biolinum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34875" y="3360013"/>
            <a:ext cx="6666841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spc="179">
                <a:solidFill>
                  <a:srgbClr val="140F0E"/>
                </a:solidFill>
                <a:latin typeface="Sorts Mill Goudy"/>
              </a:rPr>
              <a:t>CULTURAL DIFFERENCES IN DECISION-MAKING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34688" y="5142988"/>
            <a:ext cx="7151674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spc="179">
                <a:solidFill>
                  <a:srgbClr val="140F0E"/>
                </a:solidFill>
                <a:latin typeface="Sorts Mill Goudy"/>
              </a:rPr>
              <a:t>PROBLEMATIC SCENARIOS IN INTERCULTURAL DECISION-MAKING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34875" y="7383162"/>
            <a:ext cx="6666841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spc="179">
                <a:solidFill>
                  <a:srgbClr val="140F0E"/>
                </a:solidFill>
                <a:latin typeface="Sorts Mill Goudy"/>
              </a:rPr>
              <a:t>PERSONAL EXPERIENCES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8675073"/>
            <a:ext cx="1084772" cy="10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>
                <a:solidFill>
                  <a:srgbClr val="140F0E"/>
                </a:solidFill>
                <a:latin typeface="Linux Biolinum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34875" y="8959238"/>
            <a:ext cx="6666841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spc="179">
                <a:solidFill>
                  <a:srgbClr val="140F0E"/>
                </a:solidFill>
                <a:latin typeface="Sorts Mill Goudy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5126" y="5344300"/>
            <a:ext cx="396684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65601" y="4381365"/>
            <a:ext cx="396684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-210307"/>
            <a:ext cx="6586054" cy="10880481"/>
          </a:xfrm>
          <a:custGeom>
            <a:avLst/>
            <a:gdLst/>
            <a:ahLst/>
            <a:cxnLst/>
            <a:rect l="l" t="t" r="r" b="b"/>
            <a:pathLst>
              <a:path w="6586054" h="10880481">
                <a:moveTo>
                  <a:pt x="0" y="0"/>
                </a:moveTo>
                <a:lnTo>
                  <a:pt x="6586054" y="0"/>
                </a:lnTo>
                <a:lnTo>
                  <a:pt x="6586054" y="10880481"/>
                </a:lnTo>
                <a:lnTo>
                  <a:pt x="0" y="10880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32" t="-5019" r="-78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883932" y="467445"/>
            <a:ext cx="11107665" cy="77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  <a:spcBef>
                <a:spcPct val="0"/>
              </a:spcBef>
            </a:pPr>
            <a:r>
              <a:rPr lang="en-US" sz="5899" spc="-117">
                <a:solidFill>
                  <a:srgbClr val="000000"/>
                </a:solidFill>
                <a:latin typeface="Sorts Mill Goudy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3355" y="2688042"/>
            <a:ext cx="11468818" cy="296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  <a:spcBef>
                <a:spcPct val="0"/>
              </a:spcBef>
            </a:pPr>
            <a:r>
              <a:rPr lang="en-US" sz="3470" spc="173" dirty="0">
                <a:solidFill>
                  <a:srgbClr val="000000"/>
                </a:solidFill>
                <a:latin typeface="Sorts Mill Goudy"/>
              </a:rPr>
              <a:t>THE TED TALK FOCUSES ON:</a:t>
            </a:r>
          </a:p>
          <a:p>
            <a:pPr marL="683090" lvl="1" indent="-341545" algn="just">
              <a:lnSpc>
                <a:spcPts val="3163"/>
              </a:lnSpc>
              <a:buFont typeface="Arial"/>
              <a:buChar char="•"/>
            </a:pPr>
            <a:r>
              <a:rPr lang="en-US" sz="3163" spc="158" dirty="0">
                <a:solidFill>
                  <a:srgbClr val="000000"/>
                </a:solidFill>
                <a:latin typeface="Sorts Mill Goudy"/>
              </a:rPr>
              <a:t>Choices and the surprising things experts have learned about how people make choices. </a:t>
            </a:r>
          </a:p>
          <a:p>
            <a:pPr algn="just">
              <a:lnSpc>
                <a:spcPts val="4082"/>
              </a:lnSpc>
            </a:pPr>
            <a:endParaRPr lang="en-US" sz="3163" spc="158" dirty="0">
              <a:solidFill>
                <a:srgbClr val="000000"/>
              </a:solidFill>
              <a:latin typeface="Sorts Mill Goudy"/>
            </a:endParaRPr>
          </a:p>
          <a:p>
            <a:pPr marL="683090" lvl="1" indent="-341545" algn="just">
              <a:lnSpc>
                <a:spcPts val="3163"/>
              </a:lnSpc>
              <a:buFont typeface="Arial"/>
              <a:buChar char="•"/>
            </a:pPr>
            <a:r>
              <a:rPr lang="en-US" sz="3163" spc="158" dirty="0">
                <a:solidFill>
                  <a:srgbClr val="000000"/>
                </a:solidFill>
                <a:latin typeface="Sorts Mill Goudy"/>
              </a:rPr>
              <a:t>The talk gets us thinking about decision-making and gives insight into the personal and cultural differences surrounding choice.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63794" y="6513830"/>
            <a:ext cx="5897755" cy="274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Sorts Mill Goudy"/>
              </a:rPr>
              <a:t>COKE OR PEPSI ?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Sorts Mill Goudy"/>
              </a:rPr>
              <a:t>SAVE OR SPEND ?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Sorts Mill Goudy"/>
              </a:rPr>
              <a:t>STAY OR GO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25593" y="9816172"/>
            <a:ext cx="12523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140F0E"/>
                </a:solidFill>
                <a:latin typeface="Canva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99586"/>
          </a:xfrm>
          <a:prstGeom prst="rect">
            <a:avLst/>
          </a:prstGeom>
          <a:solidFill>
            <a:srgbClr val="EFDFC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589649" y="3628779"/>
            <a:ext cx="7433228" cy="5496602"/>
          </a:xfrm>
          <a:custGeom>
            <a:avLst/>
            <a:gdLst/>
            <a:ahLst/>
            <a:cxnLst/>
            <a:rect l="l" t="t" r="r" b="b"/>
            <a:pathLst>
              <a:path w="7433228" h="5496602">
                <a:moveTo>
                  <a:pt x="0" y="0"/>
                </a:moveTo>
                <a:lnTo>
                  <a:pt x="7433228" y="0"/>
                </a:lnTo>
                <a:lnTo>
                  <a:pt x="7433228" y="5496602"/>
                </a:lnTo>
                <a:lnTo>
                  <a:pt x="0" y="5496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92877" y="993172"/>
            <a:ext cx="1784943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49"/>
              </a:lnSpc>
            </a:pPr>
            <a:r>
              <a:rPr lang="en-US" sz="6999" spc="69">
                <a:solidFill>
                  <a:srgbClr val="140F0E"/>
                </a:solidFill>
                <a:latin typeface="Sorts Mill Goudy"/>
              </a:rPr>
              <a:t>QUESTIONS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9386" y="3803425"/>
            <a:ext cx="8598208" cy="508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orts Mill Goudy"/>
              </a:rPr>
              <a:t>Is the desire for choice innate or driven by culture ?</a:t>
            </a:r>
          </a:p>
          <a:p>
            <a:pPr algn="just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Sorts Mill Goudy"/>
            </a:endParaRP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orts Mill Goudy"/>
              </a:rPr>
              <a:t>Why do we sometimes choose against our best interests ?</a:t>
            </a:r>
          </a:p>
          <a:p>
            <a:pPr algn="just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Sorts Mill Goudy"/>
            </a:endParaRP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Sorts Mill Goudy"/>
              </a:rPr>
              <a:t>How much control do we actually have over what we choose 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22877" y="9816172"/>
            <a:ext cx="13067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140F0E"/>
                </a:solidFill>
                <a:latin typeface="Canva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99586"/>
          </a:xfrm>
          <a:prstGeom prst="rect">
            <a:avLst/>
          </a:prstGeom>
          <a:solidFill>
            <a:srgbClr val="EFDFC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877" y="531210"/>
            <a:ext cx="17849435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49"/>
              </a:lnSpc>
            </a:pPr>
            <a:r>
              <a:rPr lang="en-US" sz="6999" spc="69" dirty="0">
                <a:solidFill>
                  <a:srgbClr val="140F0E"/>
                </a:solidFill>
                <a:latin typeface="Sorts Mill Goudy"/>
              </a:rPr>
              <a:t>CULTURAL DIFFERENCES IN DECISION-MAKING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10872"/>
            <a:ext cx="16935592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Playfair Display Bold"/>
              </a:rPr>
              <a:t>WIPO (The World Intellectual Property Organization)</a:t>
            </a:r>
          </a:p>
          <a:p>
            <a:pPr>
              <a:lnSpc>
                <a:spcPts val="3999"/>
              </a:lnSpc>
              <a:spcBef>
                <a:spcPct val="0"/>
              </a:spcBef>
            </a:pPr>
            <a:endParaRPr lang="en-US" sz="3999">
              <a:solidFill>
                <a:srgbClr val="FFFFFF"/>
              </a:solidFill>
              <a:latin typeface="Playfair Displ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024403" y="9816172"/>
            <a:ext cx="127620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140F0E"/>
                </a:solidFill>
                <a:latin typeface="Canva Sans"/>
              </a:rPr>
              <a:t>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92876" y="1909080"/>
            <a:ext cx="21325548" cy="3137393"/>
            <a:chOff x="-1" y="76200"/>
            <a:chExt cx="28434064" cy="4183191"/>
          </a:xfrm>
        </p:grpSpPr>
        <p:sp>
          <p:nvSpPr>
            <p:cNvPr id="7" name="TextBox 7"/>
            <p:cNvSpPr txBox="1"/>
            <p:nvPr/>
          </p:nvSpPr>
          <p:spPr>
            <a:xfrm>
              <a:off x="0" y="76200"/>
              <a:ext cx="28434063" cy="159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58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2163012"/>
              <a:ext cx="23974455" cy="2096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3"/>
                </a:lnSpc>
              </a:pPr>
              <a:r>
                <a:rPr lang="en-US" sz="2882" dirty="0">
                  <a:solidFill>
                    <a:srgbClr val="373737"/>
                  </a:solidFill>
                  <a:latin typeface="Sorts Mill Goudy"/>
                </a:rPr>
                <a:t>Different cultures have varying degrees of individualism and collectivism, which affects decision-making processes.</a:t>
              </a:r>
            </a:p>
            <a:p>
              <a:pPr>
                <a:lnSpc>
                  <a:spcPts val="4323"/>
                </a:lnSpc>
              </a:pPr>
              <a:endParaRPr lang="en-US" sz="2882" dirty="0">
                <a:solidFill>
                  <a:srgbClr val="373737"/>
                </a:solidFill>
                <a:latin typeface="Sorts Mill Goudy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1574908" y="2887940"/>
            <a:ext cx="112700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 Bold"/>
              </a:rPr>
              <a:t>CULTURAL VARIATION IN PREFERENCES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92877" y="4036397"/>
            <a:ext cx="21325547" cy="2752302"/>
            <a:chOff x="0" y="0"/>
            <a:chExt cx="28434063" cy="366973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6200"/>
              <a:ext cx="28434063" cy="159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58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92382"/>
              <a:ext cx="23974455" cy="1377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3"/>
                </a:lnSpc>
              </a:pPr>
              <a:r>
                <a:rPr lang="en-US" sz="2882" dirty="0">
                  <a:solidFill>
                    <a:srgbClr val="373737"/>
                  </a:solidFill>
                  <a:latin typeface="Sorts Mill Goudy"/>
                </a:rPr>
                <a:t>The balance between personal autonomy and external control influences how people make choices, and this balance varies across cultures.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219200" y="5144267"/>
            <a:ext cx="786524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 Bold"/>
              </a:rPr>
              <a:t>PERCEPTION OF CHOICES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92877" y="6388949"/>
            <a:ext cx="21325547" cy="3316436"/>
            <a:chOff x="0" y="76200"/>
            <a:chExt cx="28434063" cy="442191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6200"/>
              <a:ext cx="28434063" cy="159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58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292383"/>
              <a:ext cx="23974455" cy="2205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3"/>
                </a:lnSpc>
              </a:pPr>
              <a:r>
                <a:rPr lang="en-IN" sz="2882" dirty="0">
                  <a:solidFill>
                    <a:srgbClr val="373737"/>
                  </a:solidFill>
                  <a:latin typeface="Sorts Mill Goudy"/>
                </a:rPr>
                <a:t>An abundance of choices can lead to feelings of fear and overwhelm, challenging the American belief that more choices are always better</a:t>
              </a:r>
              <a:r>
                <a:rPr lang="en-IN" sz="3200" dirty="0">
                  <a:effectLst/>
                  <a:latin typeface="Helvetica Neue" panose="02000503000000020004" pitchFamily="2" charset="0"/>
                </a:rPr>
                <a:t>.</a:t>
              </a:r>
            </a:p>
            <a:p>
              <a:pPr>
                <a:lnSpc>
                  <a:spcPts val="4323"/>
                </a:lnSpc>
              </a:pPr>
              <a:endParaRPr lang="en-US" sz="2882" dirty="0">
                <a:solidFill>
                  <a:srgbClr val="373737"/>
                </a:solidFill>
                <a:latin typeface="Sorts Mill Goudy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981200" y="7477246"/>
            <a:ext cx="1046172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 Bold"/>
              </a:rPr>
              <a:t>IMPACT OF CHOICE OVERLOAD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99586"/>
          </a:xfrm>
          <a:prstGeom prst="rect">
            <a:avLst/>
          </a:prstGeom>
          <a:solidFill>
            <a:srgbClr val="EFDFC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877" y="531210"/>
            <a:ext cx="17849435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49"/>
              </a:lnSpc>
            </a:pPr>
            <a:r>
              <a:rPr lang="en-US" sz="6999" spc="69">
                <a:solidFill>
                  <a:srgbClr val="140F0E"/>
                </a:solidFill>
                <a:latin typeface="Sorts Mill Goudy"/>
              </a:rPr>
              <a:t>PROBLEMATIC SCENARIOS IN INTERCULTURAL DECISION-MAKING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10872"/>
            <a:ext cx="16935592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Playfair Display Bold"/>
              </a:rPr>
              <a:t>WIPO (The World Intellectual Property Organization)</a:t>
            </a:r>
          </a:p>
          <a:p>
            <a:pPr>
              <a:lnSpc>
                <a:spcPts val="3999"/>
              </a:lnSpc>
              <a:spcBef>
                <a:spcPct val="0"/>
              </a:spcBef>
            </a:pPr>
            <a:endParaRPr lang="en-US" sz="3999">
              <a:solidFill>
                <a:srgbClr val="FFFFFF"/>
              </a:solidFill>
              <a:latin typeface="Playfair Displ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018784" y="9816172"/>
            <a:ext cx="13885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140F0E"/>
                </a:solidFill>
                <a:latin typeface="Canva Sans"/>
              </a:rPr>
              <a:t>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1927" y="2876790"/>
            <a:ext cx="1127005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Bold"/>
              </a:rPr>
              <a:t>DIFFERING DECISION-MAKING NORMS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9100" y="5057775"/>
            <a:ext cx="17980842" cy="1054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3"/>
              </a:lnSpc>
            </a:pPr>
            <a:r>
              <a:rPr lang="en-US" sz="2882">
                <a:solidFill>
                  <a:srgbClr val="373737"/>
                </a:solidFill>
                <a:latin typeface="Sorts Mill Goudy"/>
              </a:rPr>
              <a:t>Differing opinions on hierarchy and authority in decision-making can cause tension and disagreements among team members.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4955" y="4407872"/>
            <a:ext cx="1293456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DISAGREEMENTS ON HIERARCHY AND AUTHORITY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4955" y="6483697"/>
            <a:ext cx="101450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ETHICAL DILEMMA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1927" y="8240422"/>
            <a:ext cx="1127005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COMMUNICATION STYLE MISUNDERSTANDINGS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5684" y="8858752"/>
            <a:ext cx="17840484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373737"/>
                </a:solidFill>
                <a:latin typeface="Sorts Mill Goudy"/>
              </a:rPr>
              <a:t>Variations in communication styles, such as direct versus indirect communication, can result in misinterpretations and miscommunications.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5684" y="7113617"/>
            <a:ext cx="17840484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373737"/>
                </a:solidFill>
                <a:latin typeface="Sorts Mill Goudy"/>
              </a:rPr>
              <a:t>Varied cultural norms and values may result in ethical dilemmas, where decisions may be perceived as morally right by one culture and wrong by another.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5684" y="3509347"/>
            <a:ext cx="17840484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373737"/>
                </a:solidFill>
                <a:latin typeface="Sorts Mill Goudy"/>
              </a:rPr>
              <a:t>Cultural variations in decision-making norms can lead to misunderstandings and conflicts in collaborative projects.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99586"/>
          </a:xfrm>
          <a:prstGeom prst="rect">
            <a:avLst/>
          </a:prstGeom>
          <a:solidFill>
            <a:srgbClr val="EFDFC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877" y="993172"/>
            <a:ext cx="1784943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49"/>
              </a:lnSpc>
            </a:pPr>
            <a:r>
              <a:rPr lang="en-US" sz="6999" spc="69">
                <a:solidFill>
                  <a:srgbClr val="140F0E"/>
                </a:solidFill>
                <a:latin typeface="Sorts Mill Goudy"/>
              </a:rPr>
              <a:t>PERSONAL EXPERIENCES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2725" y="3884579"/>
            <a:ext cx="16935592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Playfair Display Bold"/>
              </a:rPr>
              <a:t>WIPO (The World Intellectual Property Organization)</a:t>
            </a:r>
          </a:p>
          <a:p>
            <a:pPr>
              <a:lnSpc>
                <a:spcPts val="3999"/>
              </a:lnSpc>
              <a:spcBef>
                <a:spcPct val="0"/>
              </a:spcBef>
            </a:pPr>
            <a:endParaRPr lang="en-US" sz="3999">
              <a:solidFill>
                <a:srgbClr val="FFFFFF"/>
              </a:solidFill>
              <a:latin typeface="Playfair Displ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034969" y="9816172"/>
            <a:ext cx="10648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140F0E"/>
                </a:solidFill>
                <a:latin typeface="Canva Sans"/>
              </a:rPr>
              <a:t>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025" y="3767007"/>
            <a:ext cx="7214594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Bold"/>
              </a:rPr>
              <a:t>FRANCE VS US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rts Mill Goudy"/>
              </a:rPr>
              <a:t>CULTURAL PERSPECTIVES ON ABORTION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4025" y="5705759"/>
            <a:ext cx="7741600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ITALY VS WORLD: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Sorts Mill Goudy"/>
              </a:rPr>
              <a:t>PIZZA ETIQUETTE: KETCHUP CLASH IN ITALY"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41303" y="3767007"/>
            <a:ext cx="10145033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PORTUGAL VS ROMANIA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Sorts Mill Goudy"/>
              </a:rPr>
              <a:t>CULTURAL GREETING ETTIQUTIES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41303" y="5705759"/>
            <a:ext cx="11270051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BOSNIA VS WORLD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Sorts Mill Goudy"/>
              </a:rPr>
              <a:t> BOSNIAN BUREK TRADITION: MEAT VS. CHEESE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27090" y="7849519"/>
            <a:ext cx="8181008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SPAIN VS NORTHERN EUROPE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Sorts Mill Goudy"/>
              </a:rPr>
              <a:t>CULTURAL GREETINGS - WARM AND PERSONAL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99586"/>
          </a:xfrm>
          <a:prstGeom prst="rect">
            <a:avLst/>
          </a:prstGeom>
          <a:solidFill>
            <a:srgbClr val="EFDFC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84857" y="3487607"/>
            <a:ext cx="9170525" cy="4379487"/>
          </a:xfrm>
          <a:custGeom>
            <a:avLst/>
            <a:gdLst/>
            <a:ahLst/>
            <a:cxnLst/>
            <a:rect l="l" t="t" r="r" b="b"/>
            <a:pathLst>
              <a:path w="9170525" h="4379487">
                <a:moveTo>
                  <a:pt x="0" y="0"/>
                </a:moveTo>
                <a:lnTo>
                  <a:pt x="9170525" y="0"/>
                </a:lnTo>
                <a:lnTo>
                  <a:pt x="9170525" y="4379487"/>
                </a:lnTo>
                <a:lnTo>
                  <a:pt x="0" y="4379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92877" y="993172"/>
            <a:ext cx="1784943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49"/>
              </a:lnSpc>
            </a:pPr>
            <a:r>
              <a:rPr lang="en-US" sz="6999" spc="69">
                <a:solidFill>
                  <a:srgbClr val="140F0E"/>
                </a:solidFill>
                <a:latin typeface="Sorts Mill Goudy"/>
              </a:rPr>
              <a:t>CONCLUSION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22989" y="9816172"/>
            <a:ext cx="13044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140F0E"/>
                </a:solidFill>
                <a:latin typeface="Canva Sans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3589" y="2891497"/>
            <a:ext cx="7261630" cy="705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9382" lvl="1" indent="-389691">
              <a:lnSpc>
                <a:spcPts val="4331"/>
              </a:lnSpc>
              <a:buFont typeface="Arial"/>
              <a:buChar char="•"/>
            </a:pPr>
            <a:r>
              <a:rPr lang="en-US" sz="3609" spc="36">
                <a:solidFill>
                  <a:srgbClr val="373737"/>
                </a:solidFill>
                <a:latin typeface="Sorts Mill Goudy"/>
              </a:rPr>
              <a:t>Cultural differences shape our perception of choice.</a:t>
            </a:r>
          </a:p>
          <a:p>
            <a:pPr>
              <a:lnSpc>
                <a:spcPts val="4331"/>
              </a:lnSpc>
            </a:pPr>
            <a:endParaRPr lang="en-US" sz="3609" spc="36">
              <a:solidFill>
                <a:srgbClr val="373737"/>
              </a:solidFill>
              <a:latin typeface="Sorts Mill Goudy"/>
            </a:endParaRPr>
          </a:p>
          <a:p>
            <a:pPr marL="779382" lvl="1" indent="-389691">
              <a:lnSpc>
                <a:spcPts val="4331"/>
              </a:lnSpc>
              <a:buFont typeface="Arial"/>
              <a:buChar char="•"/>
            </a:pPr>
            <a:r>
              <a:rPr lang="en-US" sz="3609" spc="36">
                <a:solidFill>
                  <a:srgbClr val="373737"/>
                </a:solidFill>
                <a:latin typeface="Sorts Mill Goudy"/>
              </a:rPr>
              <a:t>Having too many options can lead to decision fatigue and dissatisfaction.</a:t>
            </a:r>
          </a:p>
          <a:p>
            <a:pPr>
              <a:lnSpc>
                <a:spcPts val="4331"/>
              </a:lnSpc>
            </a:pPr>
            <a:endParaRPr lang="en-US" sz="3609" spc="36">
              <a:solidFill>
                <a:srgbClr val="373737"/>
              </a:solidFill>
              <a:latin typeface="Sorts Mill Goudy"/>
            </a:endParaRPr>
          </a:p>
          <a:p>
            <a:pPr marL="779382" lvl="1" indent="-389691">
              <a:lnSpc>
                <a:spcPts val="4331"/>
              </a:lnSpc>
              <a:buFont typeface="Arial"/>
              <a:buChar char="•"/>
            </a:pPr>
            <a:r>
              <a:rPr lang="en-US" sz="3609" spc="36">
                <a:solidFill>
                  <a:srgbClr val="373737"/>
                </a:solidFill>
                <a:latin typeface="Sorts Mill Goudy"/>
              </a:rPr>
              <a:t>Choose wisely using logic and reasoning.</a:t>
            </a:r>
          </a:p>
          <a:p>
            <a:pPr>
              <a:lnSpc>
                <a:spcPts val="4331"/>
              </a:lnSpc>
            </a:pPr>
            <a:endParaRPr lang="en-US" sz="3609" spc="36">
              <a:solidFill>
                <a:srgbClr val="373737"/>
              </a:solidFill>
              <a:latin typeface="Sorts Mill Goudy"/>
            </a:endParaRPr>
          </a:p>
          <a:p>
            <a:pPr marL="779382" lvl="1" indent="-389691">
              <a:lnSpc>
                <a:spcPts val="4331"/>
              </a:lnSpc>
              <a:buFont typeface="Arial"/>
              <a:buChar char="•"/>
            </a:pPr>
            <a:r>
              <a:rPr lang="en-US" sz="3609" spc="36">
                <a:solidFill>
                  <a:srgbClr val="373737"/>
                </a:solidFill>
                <a:latin typeface="Sorts Mill Goudy"/>
              </a:rPr>
              <a:t>Don’t always rely on your memory to make sound decisions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99586"/>
          </a:xfrm>
          <a:prstGeom prst="rect">
            <a:avLst/>
          </a:prstGeom>
          <a:solidFill>
            <a:srgbClr val="EFDFC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4486" y="6384187"/>
            <a:ext cx="2369660" cy="3556713"/>
          </a:xfrm>
          <a:custGeom>
            <a:avLst/>
            <a:gdLst/>
            <a:ahLst/>
            <a:cxnLst/>
            <a:rect l="l" t="t" r="r" b="b"/>
            <a:pathLst>
              <a:path w="2369660" h="3556713">
                <a:moveTo>
                  <a:pt x="0" y="0"/>
                </a:moveTo>
                <a:lnTo>
                  <a:pt x="2369661" y="0"/>
                </a:lnTo>
                <a:lnTo>
                  <a:pt x="2369661" y="3556713"/>
                </a:lnTo>
                <a:lnTo>
                  <a:pt x="0" y="3556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995927" y="4334369"/>
            <a:ext cx="11590222" cy="235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17"/>
              </a:lnSpc>
            </a:pPr>
            <a:r>
              <a:rPr lang="en-US" sz="8683" spc="86">
                <a:solidFill>
                  <a:srgbClr val="140F0E"/>
                </a:solidFill>
                <a:latin typeface="Sorts Mill Goudy"/>
              </a:rPr>
              <a:t>THANK YOU FOR LISTENING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18822" y="9816172"/>
            <a:ext cx="138782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140F0E"/>
                </a:solidFill>
                <a:latin typeface="Canva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14944BD2B8E2E46A24A2C1DEF1F6E71" ma:contentTypeVersion="1" ma:contentTypeDescription="Upload an image." ma:contentTypeScope="" ma:versionID="c9de8023f5ba71e8e5aec61b560700ab">
  <xsd:schema xmlns:xsd="http://www.w3.org/2001/XMLSchema" xmlns:xs="http://www.w3.org/2001/XMLSchema" xmlns:p="http://schemas.microsoft.com/office/2006/metadata/properties" xmlns:ns1="http://schemas.microsoft.com/sharepoint/v3" xmlns:ns2="B04A09D3-BFF7-4B29-922C-8F1DF3778470" xmlns:ns3="http://schemas.microsoft.com/sharepoint/v3/fields" targetNamespace="http://schemas.microsoft.com/office/2006/metadata/properties" ma:root="true" ma:fieldsID="d8401fa90eb9e06ae41b93817e663feb" ns1:_="" ns2:_="" ns3:_="">
    <xsd:import namespace="http://schemas.microsoft.com/sharepoint/v3"/>
    <xsd:import namespace="B04A09D3-BFF7-4B29-922C-8F1DF377847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A09D3-BFF7-4B29-922C-8F1DF377847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B04A09D3-BFF7-4B29-922C-8F1DF3778470" xsi:nil="true"/>
  </documentManagement>
</p:properties>
</file>

<file path=customXml/itemProps1.xml><?xml version="1.0" encoding="utf-8"?>
<ds:datastoreItem xmlns:ds="http://schemas.openxmlformats.org/officeDocument/2006/customXml" ds:itemID="{03E023F4-C9E1-417E-9C5B-04A88814B188}"/>
</file>

<file path=customXml/itemProps2.xml><?xml version="1.0" encoding="utf-8"?>
<ds:datastoreItem xmlns:ds="http://schemas.openxmlformats.org/officeDocument/2006/customXml" ds:itemID="{B6F84DB1-E263-4590-B0F9-BD1E3A7C51DC}"/>
</file>

<file path=customXml/itemProps3.xml><?xml version="1.0" encoding="utf-8"?>
<ds:datastoreItem xmlns:ds="http://schemas.openxmlformats.org/officeDocument/2006/customXml" ds:itemID="{03CC23AF-371B-4A34-A573-8239C8C9A2C2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420</Words>
  <Application>Microsoft Macintosh PowerPoint</Application>
  <PresentationFormat>Custom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Sorts Mill Goudy</vt:lpstr>
      <vt:lpstr>Calibri</vt:lpstr>
      <vt:lpstr>Linux Biolinum</vt:lpstr>
      <vt:lpstr>Lato</vt:lpstr>
      <vt:lpstr>Canva Sans</vt:lpstr>
      <vt:lpstr>Canva Sans Bold</vt:lpstr>
      <vt:lpstr>Lato Bold</vt:lpstr>
      <vt:lpstr>Tex Gyre Termes</vt:lpstr>
      <vt:lpstr>Arial</vt:lpstr>
      <vt:lpstr>Playfair Display Bold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Choosing</dc:title>
  <dc:creator/>
  <cp:keywords/>
  <dc:description/>
  <cp:lastModifiedBy>Priyanka Mitruka</cp:lastModifiedBy>
  <cp:revision>4</cp:revision>
  <dcterms:created xsi:type="dcterms:W3CDTF">2006-08-16T00:00:00Z</dcterms:created>
  <dcterms:modified xsi:type="dcterms:W3CDTF">2023-10-26T10:06:18Z</dcterms:modified>
  <dc:identifier>DAFxhG78yyM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0x0101009148F5A04DDD49CBA7127AADA5FB792B00AADE34325A8B49CDA8BB4DB53328F21400014944BD2B8E2E46A24A2C1DEF1F6E71</vt:lpwstr>
  </property>
</Properties>
</file>