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2" r:id="rId6"/>
    <p:sldId id="260" r:id="rId7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51" d="100"/>
          <a:sy n="151" d="100"/>
        </p:scale>
        <p:origin x="47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9411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54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4592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E-learning Evolution:</a:t>
            </a:r>
            <a:endParaRPr lang="en-US" sz="4800" dirty="0"/>
          </a:p>
        </p:txBody>
      </p:sp>
      <p:sp>
        <p:nvSpPr>
          <p:cNvPr id="3" name="Text 1"/>
          <p:cNvSpPr/>
          <p:nvPr/>
        </p:nvSpPr>
        <p:spPr>
          <a:xfrm>
            <a:off x="457200" y="2377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Comparing Versions 1.0, 2.0, and 3.0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65A8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Introduction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evolution of e-learning has transformed education from static content delivery to dynamic, personalized, and immersive learning experiences.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19202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presentation explores the key characteristics of E-learning 1.0, 2.0, and presents a vision for E-learning 3.0.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65A8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E-learning 1.0 vs E-learning 2.0: A Comparison</a:t>
            </a:r>
            <a:endParaRPr lang="en-US" sz="3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914400"/>
          <a:ext cx="8229600" cy="3840480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012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E-learning 1.0</a:t>
                      </a:r>
                      <a:endParaRPr lang="en-US" sz="1600" dirty="0"/>
                    </a:p>
                  </a:txBody>
                  <a:tcPr marL="137160" marR="137160" marT="137160" marB="137160">
                    <a:lnL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600" b="1" dirty="0">
                          <a:solidFill>
                            <a:srgbClr val="FFFFFF"/>
                          </a:solidFill>
                        </a:rPr>
                        <a:t>E-learning 2.0</a:t>
                      </a:r>
                      <a:endParaRPr lang="en-US" sz="1600" dirty="0"/>
                    </a:p>
                  </a:txBody>
                  <a:tcPr marL="137160" marR="137160" marT="137160" marB="137160">
                    <a:lnL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C729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First generation of online learning, characterized by one-way content delivery</a:t>
                      </a:r>
                      <a:endParaRPr lang="en-US" sz="1300" dirty="0"/>
                    </a:p>
                  </a:txBody>
                  <a:tcPr marL="137160" marR="137160" marT="137160" marB="137160">
                    <a:lnL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Emerged with Web 2.0 technologies, emphasizing social learning, collaboration, and user-generated content</a:t>
                      </a:r>
                      <a:endParaRPr lang="en-US" sz="1300" dirty="0"/>
                    </a:p>
                  </a:txBody>
                  <a:tcPr marL="137160" marR="137160" marT="137160" marB="137160">
                    <a:lnL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Essentially a digital version of traditional classroom materials</a:t>
                      </a:r>
                      <a:endParaRPr lang="en-US" sz="1300" dirty="0"/>
                    </a:p>
                  </a:txBody>
                  <a:tcPr marL="137160" marR="137160" marT="137160" marB="137160">
                    <a:lnL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Shifted from passive consumption to active participation</a:t>
                      </a:r>
                      <a:endParaRPr lang="en-US" sz="1300" dirty="0"/>
                    </a:p>
                  </a:txBody>
                  <a:tcPr marL="137160" marR="137160" marT="137160" marB="137160">
                    <a:lnL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012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Static, instructor-centered, and focused on content consumption rather than creation</a:t>
                      </a:r>
                      <a:endParaRPr lang="en-US" sz="1300" dirty="0"/>
                    </a:p>
                  </a:txBody>
                  <a:tcPr marL="137160" marR="137160" marT="137160" marB="137160">
                    <a:lnL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</a:rPr>
                        <a:t>Leveraging blogs, wikis, social media, and collaborative tools</a:t>
                      </a:r>
                      <a:endParaRPr lang="en-US" sz="1300" dirty="0"/>
                    </a:p>
                  </a:txBody>
                  <a:tcPr marL="137160" marR="137160" marT="137160" marB="137160">
                    <a:lnL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A556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8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065A8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E-learning 3.0: The Next Generation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22301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E-learning 3.0 uses artificial intelligence to create fully personalized learning experiences that adapt in real-time to each student's needs, emotions, and performance.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20802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Immersive VR/AR technologies enable experiential practice in realistic simulations, while AI tutors provide 24/7 support and predictive analytics identify struggling learners early.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2834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 credentials, contextual learning, and metaverse spaces combine to create intelligent, lifelong learning ecosystems that follow students throughout their lives.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800" b="1" dirty="0">
                <a:solidFill>
                  <a:srgbClr val="065A82"/>
                </a:solidFill>
                <a:latin typeface="Arial Black" pitchFamily="34" charset="0"/>
              </a:rPr>
              <a:t>Duolingo – Example of E-Learning 3.0</a:t>
            </a:r>
          </a:p>
        </p:txBody>
      </p:sp>
      <p:sp>
        <p:nvSpPr>
          <p:cNvPr id="3" name="Text 1"/>
          <p:cNvSpPr/>
          <p:nvPr/>
        </p:nvSpPr>
        <p:spPr>
          <a:xfrm>
            <a:off x="457200" y="118872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381000" y="1257300"/>
            <a:ext cx="8229600" cy="3124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1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B658D1-D34D-406F-B369-1FF30679F331}"/>
              </a:ext>
            </a:extLst>
          </p:cNvPr>
          <p:cNvSpPr txBox="1"/>
          <p:nvPr/>
        </p:nvSpPr>
        <p:spPr>
          <a:xfrm>
            <a:off x="641350" y="1188720"/>
            <a:ext cx="76136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Uses </a:t>
            </a:r>
            <a:r>
              <a:rPr lang="en-US" b="1" dirty="0"/>
              <a:t>artificial intelligence (AI)</a:t>
            </a:r>
            <a:r>
              <a:rPr lang="en-US" dirty="0"/>
              <a:t> to personalize learning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Adapts lesson difficulty for each learner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Creates a unique learning path for every user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Provides real-time feedback and explanations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Makes learning more effective, engaging, and accessible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30" name="Picture 6" descr="What Duolingo Got Right About the Future of Work">
            <a:extLst>
              <a:ext uri="{FF2B5EF4-FFF2-40B4-BE49-F238E27FC236}">
                <a16:creationId xmlns:a16="http://schemas.microsoft.com/office/drawing/2014/main" id="{B567A53C-740B-458C-B7BC-366FDA6FB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850" y="2943046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3789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Conclusion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914400" y="17373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evolution from E-learning 1.0 to 3.0 represents a fundamental shift in how we approach education.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914400" y="237744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E8F4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While E-learning 1.0 digitized traditional teaching and E-learning 2.0 enabled collaboration, E-learning 3.0 promises truly personalized, intelligent, and immersive learning experiences that adapt to each learner's unique needs and context.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014944BD2B8E2E46A24A2C1DEF1F6E71" ma:contentTypeVersion="1" ma:contentTypeDescription="Upload an image." ma:contentTypeScope="" ma:versionID="c9de8023f5ba71e8e5aec61b560700ab">
  <xsd:schema xmlns:xsd="http://www.w3.org/2001/XMLSchema" xmlns:xs="http://www.w3.org/2001/XMLSchema" xmlns:p="http://schemas.microsoft.com/office/2006/metadata/properties" xmlns:ns1="http://schemas.microsoft.com/sharepoint/v3" xmlns:ns2="B04A09D3-BFF7-4B29-922C-8F1DF3778470" xmlns:ns3="http://schemas.microsoft.com/sharepoint/v3/fields" targetNamespace="http://schemas.microsoft.com/office/2006/metadata/properties" ma:root="true" ma:fieldsID="d8401fa90eb9e06ae41b93817e663feb" ns1:_="" ns2:_="" ns3:_="">
    <xsd:import namespace="http://schemas.microsoft.com/sharepoint/v3"/>
    <xsd:import namespace="B04A09D3-BFF7-4B29-922C-8F1DF3778470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PublishingStartDate" ma:index="27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28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4A09D3-BFF7-4B29-922C-8F1DF3778470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wic_System_Copyright xmlns="http://schemas.microsoft.com/sharepoint/v3/fields" xsi:nil="true"/>
    <ImageCreateDate xmlns="B04A09D3-BFF7-4B29-922C-8F1DF3778470" xsi:nil="true"/>
  </documentManagement>
</p:properties>
</file>

<file path=customXml/itemProps1.xml><?xml version="1.0" encoding="utf-8"?>
<ds:datastoreItem xmlns:ds="http://schemas.openxmlformats.org/officeDocument/2006/customXml" ds:itemID="{73CB553C-7DE5-4142-AA50-C2A90301ABCB}"/>
</file>

<file path=customXml/itemProps2.xml><?xml version="1.0" encoding="utf-8"?>
<ds:datastoreItem xmlns:ds="http://schemas.openxmlformats.org/officeDocument/2006/customXml" ds:itemID="{620F20FE-5861-4EAC-949C-ECC8FF3B0DB7}"/>
</file>

<file path=customXml/itemProps3.xml><?xml version="1.0" encoding="utf-8"?>
<ds:datastoreItem xmlns:ds="http://schemas.openxmlformats.org/officeDocument/2006/customXml" ds:itemID="{06CFA023-15B0-4CA8-A791-77B491C4A414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311</Words>
  <Application>Microsoft Office PowerPoint</Application>
  <PresentationFormat>On-screen Show (16:9)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E-learning Evolution Comparison</dc:title>
  <dc:subject>PptxGenJS Presentation</dc:subject>
  <dc:creator>María Jesús, Mark, Luka, Inês and Lucia</dc:creator>
  <cp:keywords/>
  <dc:description/>
  <cp:lastModifiedBy>Mark Lazic</cp:lastModifiedBy>
  <cp:revision>4</cp:revision>
  <dcterms:created xsi:type="dcterms:W3CDTF">2026-02-12T14:31:19Z</dcterms:created>
  <dcterms:modified xsi:type="dcterms:W3CDTF">2026-02-12T15:07:43Z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0x0101009148F5A04DDD49CBA7127AADA5FB792B00AADE34325A8B49CDA8BB4DB53328F21400014944BD2B8E2E46A24A2C1DEF1F6E71</vt:lpwstr>
  </property>
</Properties>
</file>