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03F53-DFE1-9EC8-F937-5CE6DDACE9BA}"/>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8A93C873-CCEE-BCC3-A470-5D874BD871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0F072FE4-ADEE-03A7-B92B-76F11339A7C2}"/>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5" name="Marcador de Posição do Rodapé 4">
            <a:extLst>
              <a:ext uri="{FF2B5EF4-FFF2-40B4-BE49-F238E27FC236}">
                <a16:creationId xmlns:a16="http://schemas.microsoft.com/office/drawing/2014/main" id="{F549AF4F-CD7F-3829-DA9C-45924AD1DDB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6B738BF-C349-85E7-A9FA-FA98D0299453}"/>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356701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B57C5-0171-D52D-2878-120AC11FD567}"/>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5E7633FC-1809-7CE3-5B5F-C50B20BB720B}"/>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727344A-AEFE-83D7-D9B6-2E08527FCB01}"/>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5" name="Marcador de Posição do Rodapé 4">
            <a:extLst>
              <a:ext uri="{FF2B5EF4-FFF2-40B4-BE49-F238E27FC236}">
                <a16:creationId xmlns:a16="http://schemas.microsoft.com/office/drawing/2014/main" id="{876F9259-1BBD-8590-84D4-891EDC141DF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CFD9D23-6B4C-C0DF-E8F9-922DF940D28A}"/>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321558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8F3CC1-41CE-D22B-D209-E928580D12A2}"/>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DA7788D-9329-AF43-67A2-1C4E04808D6B}"/>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A961EE1-9336-CAB9-B72A-AD5BCB781375}"/>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5" name="Marcador de Posição do Rodapé 4">
            <a:extLst>
              <a:ext uri="{FF2B5EF4-FFF2-40B4-BE49-F238E27FC236}">
                <a16:creationId xmlns:a16="http://schemas.microsoft.com/office/drawing/2014/main" id="{9DBCFC33-FC76-CC6F-6903-3743CE33909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220FC1B-9088-B3D8-06E4-8A379F6D88E3}"/>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357190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E6220-9D91-2B68-E786-95C1AFAD2EC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6CFDA98D-814E-FE0D-87D8-8764DE8CA703}"/>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492851A-C20F-8F7A-8A83-4149C820977E}"/>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5" name="Marcador de Posição do Rodapé 4">
            <a:extLst>
              <a:ext uri="{FF2B5EF4-FFF2-40B4-BE49-F238E27FC236}">
                <a16:creationId xmlns:a16="http://schemas.microsoft.com/office/drawing/2014/main" id="{A9CAB9F7-B0E4-BDCF-CFCA-86CBF1587DF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1928E7A-E872-788C-002B-4452ADBF475E}"/>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287431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89BDA-C612-4FA1-70B7-DA066A0E7255}"/>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2DA0779-C1C4-7E45-2E5C-D2D9187FA3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0975B47F-62AD-D072-DEC5-CE1EC5C6F932}"/>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5" name="Marcador de Posição do Rodapé 4">
            <a:extLst>
              <a:ext uri="{FF2B5EF4-FFF2-40B4-BE49-F238E27FC236}">
                <a16:creationId xmlns:a16="http://schemas.microsoft.com/office/drawing/2014/main" id="{7FA2F324-1F96-BB29-70F1-62104E5CAEB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C9170D5-A76F-65E1-0DDF-914D08260EC7}"/>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11458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98DF6-F880-4142-8DF0-7A7D1BC8680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69FE69CB-0BB1-03B5-B879-69BC8D36FDD0}"/>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042170FB-860F-C669-A618-71045243B0CD}"/>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73CB94A5-A279-A962-407B-7AD6EA352AFF}"/>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6" name="Marcador de Posição do Rodapé 5">
            <a:extLst>
              <a:ext uri="{FF2B5EF4-FFF2-40B4-BE49-F238E27FC236}">
                <a16:creationId xmlns:a16="http://schemas.microsoft.com/office/drawing/2014/main" id="{3EC8FB77-97C6-1B77-26F1-0041B07D743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E8B48224-2967-967A-69B2-927982AE5540}"/>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102493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A260D-EF41-5F8C-5E42-1BD6A3477CDD}"/>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8B57824-4123-F7C3-BD9F-FBAB5D306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ABADD0B0-3FD1-9BE1-C9C4-E50E63AF7109}"/>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76A45ABF-5000-E793-9FA9-09056C335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6BC8C18A-710E-6ED8-922C-8C768CE67995}"/>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3A5380A4-59A3-0EB3-370D-5C87C64126B7}"/>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8" name="Marcador de Posição do Rodapé 7">
            <a:extLst>
              <a:ext uri="{FF2B5EF4-FFF2-40B4-BE49-F238E27FC236}">
                <a16:creationId xmlns:a16="http://schemas.microsoft.com/office/drawing/2014/main" id="{33417C2D-AC52-8A9B-8DB6-E39805E0D764}"/>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D92FB276-1284-E7CC-861D-CB54843712E4}"/>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184106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F1E3D-DFBA-560F-6DD5-8F52FB6D44B0}"/>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AC292191-B721-5B0C-F403-90C7C65B3C60}"/>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4" name="Marcador de Posição do Rodapé 3">
            <a:extLst>
              <a:ext uri="{FF2B5EF4-FFF2-40B4-BE49-F238E27FC236}">
                <a16:creationId xmlns:a16="http://schemas.microsoft.com/office/drawing/2014/main" id="{0E5C29E3-0883-A647-5A14-1BEC65FE122F}"/>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4DB0F1EE-FF2A-571F-F148-8FCC1B8F2F89}"/>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36323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DE54544E-B0E0-5906-98ED-E9FD152C3BA6}"/>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3" name="Marcador de Posição do Rodapé 2">
            <a:extLst>
              <a:ext uri="{FF2B5EF4-FFF2-40B4-BE49-F238E27FC236}">
                <a16:creationId xmlns:a16="http://schemas.microsoft.com/office/drawing/2014/main" id="{B6B2A860-30B7-B47D-3F72-04803F8CCA8D}"/>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841B9D0E-CD70-AD69-381D-34858031E9B3}"/>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9824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68D72-737A-9B5F-D357-37E833CA50B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E00B8D1-BD1F-11D0-5E71-F21C4E972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FBE84593-7C95-AE5F-0AB2-64183B2DC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0F9FEAD-8D34-FE77-9716-CFD74A8A4D46}"/>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6" name="Marcador de Posição do Rodapé 5">
            <a:extLst>
              <a:ext uri="{FF2B5EF4-FFF2-40B4-BE49-F238E27FC236}">
                <a16:creationId xmlns:a16="http://schemas.microsoft.com/office/drawing/2014/main" id="{B4B1453A-78C3-AE02-ECD3-5D2AA2DBF6D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57129FD-0447-3739-101A-9359906D7334}"/>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403462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8415B-805C-DF6D-3BA3-87F1AE08BE3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B0E05E1E-CBCD-E656-ABA2-B039CF04B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D2CCAC19-A677-9508-8956-C2BC55C90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DFB7B40F-A984-09F7-1410-50E8368293F6}"/>
              </a:ext>
            </a:extLst>
          </p:cNvPr>
          <p:cNvSpPr>
            <a:spLocks noGrp="1"/>
          </p:cNvSpPr>
          <p:nvPr>
            <p:ph type="dt" sz="half" idx="10"/>
          </p:nvPr>
        </p:nvSpPr>
        <p:spPr/>
        <p:txBody>
          <a:bodyPr/>
          <a:lstStyle/>
          <a:p>
            <a:fld id="{0F26AFBF-BAF4-4CC5-9CBB-8E58303259C1}" type="datetimeFigureOut">
              <a:rPr lang="pt-PT" smtClean="0"/>
              <a:t>15/11/2024</a:t>
            </a:fld>
            <a:endParaRPr lang="pt-PT"/>
          </a:p>
        </p:txBody>
      </p:sp>
      <p:sp>
        <p:nvSpPr>
          <p:cNvPr id="6" name="Marcador de Posição do Rodapé 5">
            <a:extLst>
              <a:ext uri="{FF2B5EF4-FFF2-40B4-BE49-F238E27FC236}">
                <a16:creationId xmlns:a16="http://schemas.microsoft.com/office/drawing/2014/main" id="{C7B66532-1047-F55D-2D47-EBDCA166C10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0D71021-A637-9A60-6307-B43BDBDE1025}"/>
              </a:ext>
            </a:extLst>
          </p:cNvPr>
          <p:cNvSpPr>
            <a:spLocks noGrp="1"/>
          </p:cNvSpPr>
          <p:nvPr>
            <p:ph type="sldNum" sz="quarter" idx="12"/>
          </p:nvPr>
        </p:nvSpPr>
        <p:spPr/>
        <p:txBody>
          <a:bodyPr/>
          <a:lstStyle/>
          <a:p>
            <a:fld id="{547D4905-E864-4EC1-86BC-4F8EF3F8F72B}" type="slidenum">
              <a:rPr lang="pt-PT" smtClean="0"/>
              <a:t>‹nº›</a:t>
            </a:fld>
            <a:endParaRPr lang="pt-PT"/>
          </a:p>
        </p:txBody>
      </p:sp>
    </p:spTree>
    <p:extLst>
      <p:ext uri="{BB962C8B-B14F-4D97-AF65-F5344CB8AC3E}">
        <p14:creationId xmlns:p14="http://schemas.microsoft.com/office/powerpoint/2010/main" val="205325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34184986-0ACE-C124-B07F-0000FD99C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81B5D56D-475E-DA3B-F3C7-EFD472F7B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A76AF7F-4066-57CB-63B3-38965814D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26AFBF-BAF4-4CC5-9CBB-8E58303259C1}" type="datetimeFigureOut">
              <a:rPr lang="pt-PT" smtClean="0"/>
              <a:t>15/11/2024</a:t>
            </a:fld>
            <a:endParaRPr lang="pt-PT"/>
          </a:p>
        </p:txBody>
      </p:sp>
      <p:sp>
        <p:nvSpPr>
          <p:cNvPr id="5" name="Marcador de Posição do Rodapé 4">
            <a:extLst>
              <a:ext uri="{FF2B5EF4-FFF2-40B4-BE49-F238E27FC236}">
                <a16:creationId xmlns:a16="http://schemas.microsoft.com/office/drawing/2014/main" id="{515B5F3E-392D-BE4C-A282-192EE7FDF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B0811CFF-12AA-2397-6B8F-03808B215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7D4905-E864-4EC1-86BC-4F8EF3F8F72B}" type="slidenum">
              <a:rPr lang="pt-PT" smtClean="0"/>
              <a:t>‹nº›</a:t>
            </a:fld>
            <a:endParaRPr lang="pt-PT"/>
          </a:p>
        </p:txBody>
      </p:sp>
    </p:spTree>
    <p:extLst>
      <p:ext uri="{BB962C8B-B14F-4D97-AF65-F5344CB8AC3E}">
        <p14:creationId xmlns:p14="http://schemas.microsoft.com/office/powerpoint/2010/main" val="339545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4677BF88-E082-F1BC-E4A1-595DAF165964}"/>
              </a:ext>
            </a:extLst>
          </p:cNvPr>
          <p:cNvSpPr>
            <a:spLocks noGrp="1"/>
          </p:cNvSpPr>
          <p:nvPr>
            <p:ph type="ctrTitle"/>
          </p:nvPr>
        </p:nvSpPr>
        <p:spPr>
          <a:xfrm>
            <a:off x="789708" y="666351"/>
            <a:ext cx="10558405" cy="3044335"/>
          </a:xfrm>
        </p:spPr>
        <p:txBody>
          <a:bodyPr anchor="b">
            <a:normAutofit/>
          </a:bodyPr>
          <a:lstStyle/>
          <a:p>
            <a:r>
              <a:rPr lang="pt-PT" sz="4800">
                <a:solidFill>
                  <a:schemeClr val="bg1"/>
                </a:solidFill>
              </a:rPr>
              <a:t>Chapter 7: 1st Teamwork</a:t>
            </a:r>
          </a:p>
        </p:txBody>
      </p:sp>
      <p:sp>
        <p:nvSpPr>
          <p:cNvPr id="3" name="Subtítulo 2">
            <a:extLst>
              <a:ext uri="{FF2B5EF4-FFF2-40B4-BE49-F238E27FC236}">
                <a16:creationId xmlns:a16="http://schemas.microsoft.com/office/drawing/2014/main" id="{176A7672-758E-50EA-65CD-CECBED1CBBDE}"/>
              </a:ext>
            </a:extLst>
          </p:cNvPr>
          <p:cNvSpPr>
            <a:spLocks noGrp="1"/>
          </p:cNvSpPr>
          <p:nvPr>
            <p:ph type="subTitle" idx="1"/>
          </p:nvPr>
        </p:nvSpPr>
        <p:spPr>
          <a:xfrm>
            <a:off x="789708" y="3866064"/>
            <a:ext cx="10558405" cy="2234485"/>
          </a:xfrm>
        </p:spPr>
        <p:txBody>
          <a:bodyPr anchor="t">
            <a:normAutofit/>
          </a:bodyPr>
          <a:lstStyle/>
          <a:p>
            <a:r>
              <a:rPr lang="pt-PT">
                <a:solidFill>
                  <a:schemeClr val="bg1"/>
                </a:solidFill>
              </a:rPr>
              <a:t>Luçia Roldan Leon, Cijesh John, Filipe Marques da Costa , Karla Koscec</a:t>
            </a:r>
          </a:p>
        </p:txBody>
      </p:sp>
    </p:spTree>
    <p:extLst>
      <p:ext uri="{BB962C8B-B14F-4D97-AF65-F5344CB8AC3E}">
        <p14:creationId xmlns:p14="http://schemas.microsoft.com/office/powerpoint/2010/main" val="281978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A209B31B-E9F2-7635-A94C-A0D5112241EE}"/>
              </a:ext>
            </a:extLst>
          </p:cNvPr>
          <p:cNvSpPr>
            <a:spLocks noGrp="1"/>
          </p:cNvSpPr>
          <p:nvPr>
            <p:ph type="title"/>
          </p:nvPr>
        </p:nvSpPr>
        <p:spPr>
          <a:xfrm>
            <a:off x="786385" y="841248"/>
            <a:ext cx="5129600" cy="5340097"/>
          </a:xfrm>
        </p:spPr>
        <p:txBody>
          <a:bodyPr anchor="ctr">
            <a:normAutofit/>
          </a:bodyPr>
          <a:lstStyle/>
          <a:p>
            <a:r>
              <a:rPr lang="pt-PT" sz="4800">
                <a:solidFill>
                  <a:schemeClr val="bg1"/>
                </a:solidFill>
              </a:rPr>
              <a:t>Challenges in online learning</a:t>
            </a:r>
          </a:p>
        </p:txBody>
      </p:sp>
      <p:sp>
        <p:nvSpPr>
          <p:cNvPr id="3" name="Marcador de Posição de Conteúdo 2">
            <a:extLst>
              <a:ext uri="{FF2B5EF4-FFF2-40B4-BE49-F238E27FC236}">
                <a16:creationId xmlns:a16="http://schemas.microsoft.com/office/drawing/2014/main" id="{2BF0729E-11F2-83EB-CB10-7B3DA3336483}"/>
              </a:ext>
            </a:extLst>
          </p:cNvPr>
          <p:cNvSpPr>
            <a:spLocks noGrp="1"/>
          </p:cNvSpPr>
          <p:nvPr>
            <p:ph idx="1"/>
          </p:nvPr>
        </p:nvSpPr>
        <p:spPr>
          <a:xfrm>
            <a:off x="6464410" y="841247"/>
            <a:ext cx="4484536" cy="5340097"/>
          </a:xfrm>
        </p:spPr>
        <p:txBody>
          <a:bodyPr anchor="ctr">
            <a:normAutofit/>
          </a:bodyPr>
          <a:lstStyle/>
          <a:p>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1. </a:t>
            </a:r>
            <a:r>
              <a:rPr lang="en-US" sz="1800" b="1">
                <a:solidFill>
                  <a:schemeClr val="tx2"/>
                </a:solidFill>
                <a:effectLst/>
                <a:latin typeface="Aptos" panose="020B0004020202020204" pitchFamily="34" charset="0"/>
                <a:ea typeface="Aptos" panose="020B0004020202020204" pitchFamily="34" charset="0"/>
                <a:cs typeface="Aptos" panose="020B0004020202020204" pitchFamily="34" charset="0"/>
              </a:rPr>
              <a:t>Isolation and Limited Engagement</a:t>
            </a:r>
          </a:p>
          <a:p>
            <a:pPr marL="0" indent="0">
              <a:buNone/>
            </a:pP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Challenge: Online learning can be isolating, with fewer opportunities for direct interaction with peers and instructors, often resulting in a sense of detachment and lower engagement with the material.</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Solution: Participating in virtual study groups and discussion forums can foster a sense of community. Regularly scheduling group calls or discussions with classmates and instructors helps build connections, which is essential for sustaining motivation.</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indent="0">
              <a:spcAft>
                <a:spcPts val="800"/>
              </a:spcAft>
              <a:buNone/>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  </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800">
              <a:solidFill>
                <a:schemeClr val="tx2"/>
              </a:solidFill>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58464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7C6B3441-AB62-438E-5EE8-0AF8938D4BB2}"/>
              </a:ext>
            </a:extLst>
          </p:cNvPr>
          <p:cNvSpPr>
            <a:spLocks noGrp="1"/>
          </p:cNvSpPr>
          <p:nvPr>
            <p:ph type="title"/>
          </p:nvPr>
        </p:nvSpPr>
        <p:spPr>
          <a:xfrm>
            <a:off x="786385" y="841248"/>
            <a:ext cx="5129600" cy="5340097"/>
          </a:xfrm>
        </p:spPr>
        <p:txBody>
          <a:bodyPr anchor="ctr">
            <a:normAutofit/>
          </a:bodyPr>
          <a:lstStyle/>
          <a:p>
            <a:r>
              <a:rPr lang="pt-PT" sz="4800">
                <a:solidFill>
                  <a:schemeClr val="bg1"/>
                </a:solidFill>
              </a:rPr>
              <a:t>Challenges in online learning</a:t>
            </a:r>
          </a:p>
        </p:txBody>
      </p:sp>
      <p:sp>
        <p:nvSpPr>
          <p:cNvPr id="3" name="Marcador de Posição de Conteúdo 2">
            <a:extLst>
              <a:ext uri="{FF2B5EF4-FFF2-40B4-BE49-F238E27FC236}">
                <a16:creationId xmlns:a16="http://schemas.microsoft.com/office/drawing/2014/main" id="{326C957B-4B4A-B586-B387-FB720A0122B4}"/>
              </a:ext>
            </a:extLst>
          </p:cNvPr>
          <p:cNvSpPr>
            <a:spLocks noGrp="1"/>
          </p:cNvSpPr>
          <p:nvPr>
            <p:ph idx="1"/>
          </p:nvPr>
        </p:nvSpPr>
        <p:spPr>
          <a:xfrm>
            <a:off x="6464410" y="841247"/>
            <a:ext cx="4484536" cy="5340097"/>
          </a:xfrm>
        </p:spPr>
        <p:txBody>
          <a:bodyPr anchor="ctr">
            <a:normAutofit/>
          </a:bodyPr>
          <a:lstStyle/>
          <a:p>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2. </a:t>
            </a:r>
            <a:r>
              <a:rPr lang="en-US" sz="1800" b="1">
                <a:solidFill>
                  <a:schemeClr val="tx2"/>
                </a:solidFill>
                <a:effectLst/>
                <a:latin typeface="Aptos" panose="020B0004020202020204" pitchFamily="34" charset="0"/>
                <a:ea typeface="Aptos" panose="020B0004020202020204" pitchFamily="34" charset="0"/>
                <a:cs typeface="Aptos" panose="020B0004020202020204" pitchFamily="34" charset="0"/>
              </a:rPr>
              <a:t>Time Management and Self-Motivation</a:t>
            </a:r>
            <a:endPar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800">
              <a:solidFill>
                <a:schemeClr val="tx2"/>
              </a:solidFill>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Challenge: Without the structure of a traditional classroom, it’s easy to procrastinate or lose track of assignments and deadlines.</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Solution: Adopting effective time-management strategies, like creating a structured daily schedule, using productivity apps, and breaking tasks into manageable goals, can enhance self-discipline. Techniques like the Pomodoro method, which uses focused work intervals and short breaks, also help boost productivity.</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pt-PT" sz="1800">
              <a:solidFill>
                <a:schemeClr val="tx2"/>
              </a:solidFill>
            </a:endParaRPr>
          </a:p>
        </p:txBody>
      </p:sp>
    </p:spTree>
    <p:extLst>
      <p:ext uri="{BB962C8B-B14F-4D97-AF65-F5344CB8AC3E}">
        <p14:creationId xmlns:p14="http://schemas.microsoft.com/office/powerpoint/2010/main" val="226203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171DFD28-F8DE-F4EB-F2DF-CBCEAB7E5E6B}"/>
              </a:ext>
            </a:extLst>
          </p:cNvPr>
          <p:cNvSpPr>
            <a:spLocks noGrp="1"/>
          </p:cNvSpPr>
          <p:nvPr>
            <p:ph type="title"/>
          </p:nvPr>
        </p:nvSpPr>
        <p:spPr>
          <a:xfrm>
            <a:off x="786385" y="841248"/>
            <a:ext cx="5129600" cy="5340097"/>
          </a:xfrm>
        </p:spPr>
        <p:txBody>
          <a:bodyPr anchor="ctr">
            <a:normAutofit/>
          </a:bodyPr>
          <a:lstStyle/>
          <a:p>
            <a:r>
              <a:rPr lang="pt-PT" sz="4800">
                <a:solidFill>
                  <a:schemeClr val="bg1"/>
                </a:solidFill>
              </a:rPr>
              <a:t>Challenges in online learning</a:t>
            </a:r>
          </a:p>
        </p:txBody>
      </p:sp>
      <p:sp>
        <p:nvSpPr>
          <p:cNvPr id="3" name="Marcador de Posição de Conteúdo 2">
            <a:extLst>
              <a:ext uri="{FF2B5EF4-FFF2-40B4-BE49-F238E27FC236}">
                <a16:creationId xmlns:a16="http://schemas.microsoft.com/office/drawing/2014/main" id="{9809C9B4-D93C-3F30-8993-E279C18BA658}"/>
              </a:ext>
            </a:extLst>
          </p:cNvPr>
          <p:cNvSpPr>
            <a:spLocks noGrp="1"/>
          </p:cNvSpPr>
          <p:nvPr>
            <p:ph idx="1"/>
          </p:nvPr>
        </p:nvSpPr>
        <p:spPr>
          <a:xfrm>
            <a:off x="6464410" y="841247"/>
            <a:ext cx="4484536" cy="5340097"/>
          </a:xfrm>
        </p:spPr>
        <p:txBody>
          <a:bodyPr anchor="ctr">
            <a:normAutofit/>
          </a:bodyPr>
          <a:lstStyle/>
          <a:p>
            <a:pPr marL="0" marR="0">
              <a:spcAft>
                <a:spcPts val="800"/>
              </a:spcAft>
            </a:pPr>
            <a:r>
              <a:rPr lang="en-US" sz="1800" b="1">
                <a:solidFill>
                  <a:schemeClr val="tx2"/>
                </a:solidFill>
                <a:effectLst/>
                <a:latin typeface="Aptos" panose="020B0004020202020204" pitchFamily="34" charset="0"/>
                <a:ea typeface="Aptos" panose="020B0004020202020204" pitchFamily="34" charset="0"/>
                <a:cs typeface="Aptos" panose="020B0004020202020204" pitchFamily="34" charset="0"/>
              </a:rPr>
              <a:t>3. Technical Challenges and Digital Proficiency</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Challenge: Online tools and platforms can be unpredictable, causing connectivity issues or access problems. Additionally, some learners may face challenges with digital skills, especially when using unfamiliar platforms.</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Solution: Getting comfortable with the platform early on and using dependable devices and internet connections are key. Regularly backing up important files and notes is also essential. Many online platforms offer tutorials, so taking advantage of these can help prevent disruptions.</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pt-PT" sz="1800">
              <a:solidFill>
                <a:schemeClr val="tx2"/>
              </a:solidFill>
            </a:endParaRPr>
          </a:p>
        </p:txBody>
      </p:sp>
    </p:spTree>
    <p:extLst>
      <p:ext uri="{BB962C8B-B14F-4D97-AF65-F5344CB8AC3E}">
        <p14:creationId xmlns:p14="http://schemas.microsoft.com/office/powerpoint/2010/main" val="125686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C41AFB3C-843E-BE4B-DF5D-B5206AF5CC70}"/>
              </a:ext>
            </a:extLst>
          </p:cNvPr>
          <p:cNvSpPr>
            <a:spLocks noGrp="1"/>
          </p:cNvSpPr>
          <p:nvPr>
            <p:ph type="title"/>
          </p:nvPr>
        </p:nvSpPr>
        <p:spPr>
          <a:xfrm>
            <a:off x="786385" y="841248"/>
            <a:ext cx="5129600" cy="5340097"/>
          </a:xfrm>
        </p:spPr>
        <p:txBody>
          <a:bodyPr anchor="ctr">
            <a:normAutofit/>
          </a:bodyPr>
          <a:lstStyle/>
          <a:p>
            <a:r>
              <a:rPr lang="pt-PT" sz="4800">
                <a:solidFill>
                  <a:schemeClr val="bg1"/>
                </a:solidFill>
              </a:rPr>
              <a:t>Challenges in online learning</a:t>
            </a:r>
          </a:p>
        </p:txBody>
      </p:sp>
      <p:sp>
        <p:nvSpPr>
          <p:cNvPr id="3" name="Marcador de Posição de Conteúdo 2">
            <a:extLst>
              <a:ext uri="{FF2B5EF4-FFF2-40B4-BE49-F238E27FC236}">
                <a16:creationId xmlns:a16="http://schemas.microsoft.com/office/drawing/2014/main" id="{90DA5B4C-9D3E-CCAD-3A6E-ED12F267BF11}"/>
              </a:ext>
            </a:extLst>
          </p:cNvPr>
          <p:cNvSpPr>
            <a:spLocks noGrp="1"/>
          </p:cNvSpPr>
          <p:nvPr>
            <p:ph idx="1"/>
          </p:nvPr>
        </p:nvSpPr>
        <p:spPr>
          <a:xfrm>
            <a:off x="6464410" y="841247"/>
            <a:ext cx="4484536" cy="5340097"/>
          </a:xfrm>
        </p:spPr>
        <p:txBody>
          <a:bodyPr anchor="ctr">
            <a:normAutofit/>
          </a:bodyPr>
          <a:lstStyle/>
          <a:p>
            <a:pPr marL="0" marR="0">
              <a:spcAft>
                <a:spcPts val="800"/>
              </a:spcAft>
            </a:pPr>
            <a:r>
              <a:rPr lang="en-US" sz="1800" b="1">
                <a:solidFill>
                  <a:schemeClr val="tx2"/>
                </a:solidFill>
                <a:latin typeface="Aptos" panose="020B0004020202020204" pitchFamily="34" charset="0"/>
                <a:ea typeface="Aptos" panose="020B0004020202020204" pitchFamily="34" charset="0"/>
                <a:cs typeface="Aptos" panose="020B0004020202020204" pitchFamily="34" charset="0"/>
              </a:rPr>
              <a:t>4.</a:t>
            </a:r>
            <a:r>
              <a:rPr lang="en-US" sz="1800" b="1">
                <a:solidFill>
                  <a:schemeClr val="tx2"/>
                </a:solidFill>
                <a:effectLst/>
                <a:latin typeface="Aptos" panose="020B0004020202020204" pitchFamily="34" charset="0"/>
                <a:ea typeface="Aptos" panose="020B0004020202020204" pitchFamily="34" charset="0"/>
                <a:cs typeface="Aptos" panose="020B0004020202020204" pitchFamily="34" charset="0"/>
              </a:rPr>
              <a:t> Balancing Home and Study Environment</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en-US" sz="1800">
              <a:solidFill>
                <a:schemeClr val="tx2"/>
              </a:solidFill>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Challenge: Studying at home can lead to distractions, making it difficult to create a focused learning environment.</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Solution: Setting up a dedicated study space helps signal to both the learner and those around them that it’s time to focus. Establishing clear boundaries and communicating them to family members helps reduce interruptions, and using noise-canceling headphones or white noise apps can aid concentration.</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pt-PT" sz="1800">
              <a:solidFill>
                <a:schemeClr val="tx2"/>
              </a:solidFill>
            </a:endParaRPr>
          </a:p>
        </p:txBody>
      </p:sp>
    </p:spTree>
    <p:extLst>
      <p:ext uri="{BB962C8B-B14F-4D97-AF65-F5344CB8AC3E}">
        <p14:creationId xmlns:p14="http://schemas.microsoft.com/office/powerpoint/2010/main" val="327197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4197C9C2-41AF-E128-97C5-CF9384571677}"/>
              </a:ext>
            </a:extLst>
          </p:cNvPr>
          <p:cNvSpPr>
            <a:spLocks noGrp="1"/>
          </p:cNvSpPr>
          <p:nvPr>
            <p:ph type="title"/>
          </p:nvPr>
        </p:nvSpPr>
        <p:spPr>
          <a:xfrm>
            <a:off x="786385" y="841248"/>
            <a:ext cx="5129600" cy="5340097"/>
          </a:xfrm>
        </p:spPr>
        <p:txBody>
          <a:bodyPr anchor="ctr">
            <a:normAutofit/>
          </a:bodyPr>
          <a:lstStyle/>
          <a:p>
            <a:r>
              <a:rPr lang="pt-PT" sz="4800">
                <a:solidFill>
                  <a:schemeClr val="bg1"/>
                </a:solidFill>
              </a:rPr>
              <a:t>Challenges in online learning</a:t>
            </a:r>
          </a:p>
        </p:txBody>
      </p:sp>
      <p:sp>
        <p:nvSpPr>
          <p:cNvPr id="3" name="Marcador de Posição de Conteúdo 2">
            <a:extLst>
              <a:ext uri="{FF2B5EF4-FFF2-40B4-BE49-F238E27FC236}">
                <a16:creationId xmlns:a16="http://schemas.microsoft.com/office/drawing/2014/main" id="{4942C53B-DDB3-64BF-8BB2-C80C17995FC4}"/>
              </a:ext>
            </a:extLst>
          </p:cNvPr>
          <p:cNvSpPr>
            <a:spLocks noGrp="1"/>
          </p:cNvSpPr>
          <p:nvPr>
            <p:ph idx="1"/>
          </p:nvPr>
        </p:nvSpPr>
        <p:spPr>
          <a:xfrm>
            <a:off x="6464410" y="841247"/>
            <a:ext cx="4484536" cy="5340097"/>
          </a:xfrm>
        </p:spPr>
        <p:txBody>
          <a:bodyPr anchor="ctr">
            <a:normAutofit/>
          </a:bodyPr>
          <a:lstStyle/>
          <a:p>
            <a:pPr marL="0" marR="0">
              <a:spcAft>
                <a:spcPts val="800"/>
              </a:spcAft>
            </a:pPr>
            <a:r>
              <a:rPr lang="en-US" sz="1800" b="1">
                <a:solidFill>
                  <a:schemeClr val="tx2"/>
                </a:solidFill>
                <a:latin typeface="Aptos" panose="020B0004020202020204" pitchFamily="34" charset="0"/>
                <a:ea typeface="Aptos" panose="020B0004020202020204" pitchFamily="34" charset="0"/>
                <a:cs typeface="Aptos" panose="020B0004020202020204" pitchFamily="34" charset="0"/>
              </a:rPr>
              <a:t>5.</a:t>
            </a:r>
            <a:r>
              <a:rPr lang="en-US" sz="1800" b="1">
                <a:solidFill>
                  <a:schemeClr val="tx2"/>
                </a:solidFill>
                <a:effectLst/>
                <a:latin typeface="Aptos" panose="020B0004020202020204" pitchFamily="34" charset="0"/>
                <a:ea typeface="Aptos" panose="020B0004020202020204" pitchFamily="34" charset="0"/>
                <a:cs typeface="Aptos" panose="020B0004020202020204" pitchFamily="34" charset="0"/>
              </a:rPr>
              <a:t> Maintaining Motivation and Managing Mental Fatigue</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en-US" sz="1800">
              <a:solidFill>
                <a:schemeClr val="tx2"/>
              </a:solidFill>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Challenge: Prolonged screen time can be exhausting, leading to mental fatigue and diminishing motivation over time.</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Solution: Incorporating regular breaks away from the screen, engaging in physical activity, and practicing mindfulness can help prevent burnout. Setting specific goals for each study session and celebrating small accomplishments can also help keep motivation levels high.</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pt-PT" sz="1800">
              <a:solidFill>
                <a:schemeClr val="tx2"/>
              </a:solidFill>
            </a:endParaRPr>
          </a:p>
        </p:txBody>
      </p:sp>
    </p:spTree>
    <p:extLst>
      <p:ext uri="{BB962C8B-B14F-4D97-AF65-F5344CB8AC3E}">
        <p14:creationId xmlns:p14="http://schemas.microsoft.com/office/powerpoint/2010/main" val="269709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A5CF20BE-9A7B-8E99-264C-15872B4EDA08}"/>
              </a:ext>
            </a:extLst>
          </p:cNvPr>
          <p:cNvSpPr>
            <a:spLocks noGrp="1"/>
          </p:cNvSpPr>
          <p:nvPr>
            <p:ph type="title"/>
          </p:nvPr>
        </p:nvSpPr>
        <p:spPr>
          <a:xfrm>
            <a:off x="786385" y="841248"/>
            <a:ext cx="5129600" cy="5340097"/>
          </a:xfrm>
        </p:spPr>
        <p:txBody>
          <a:bodyPr anchor="ctr">
            <a:normAutofit/>
          </a:bodyPr>
          <a:lstStyle/>
          <a:p>
            <a:r>
              <a:rPr lang="pt-PT" sz="4800">
                <a:solidFill>
                  <a:schemeClr val="bg1"/>
                </a:solidFill>
              </a:rPr>
              <a:t>Challenges in online learning</a:t>
            </a:r>
          </a:p>
        </p:txBody>
      </p:sp>
      <p:sp>
        <p:nvSpPr>
          <p:cNvPr id="3" name="Marcador de Posição de Conteúdo 2">
            <a:extLst>
              <a:ext uri="{FF2B5EF4-FFF2-40B4-BE49-F238E27FC236}">
                <a16:creationId xmlns:a16="http://schemas.microsoft.com/office/drawing/2014/main" id="{2C4420B9-C227-018C-A2D0-3A215410C8BD}"/>
              </a:ext>
            </a:extLst>
          </p:cNvPr>
          <p:cNvSpPr>
            <a:spLocks noGrp="1"/>
          </p:cNvSpPr>
          <p:nvPr>
            <p:ph idx="1"/>
          </p:nvPr>
        </p:nvSpPr>
        <p:spPr>
          <a:xfrm>
            <a:off x="6464410" y="841247"/>
            <a:ext cx="4484536" cy="5340097"/>
          </a:xfrm>
        </p:spPr>
        <p:txBody>
          <a:bodyPr anchor="ctr">
            <a:normAutofit/>
          </a:bodyPr>
          <a:lstStyle/>
          <a:p>
            <a:pPr marL="0" marR="0">
              <a:spcAft>
                <a:spcPts val="800"/>
              </a:spcAft>
            </a:pPr>
            <a:r>
              <a:rPr lang="en-US" sz="1800" b="1">
                <a:solidFill>
                  <a:schemeClr val="tx2"/>
                </a:solidFill>
                <a:effectLst/>
                <a:latin typeface="Aptos" panose="020B0004020202020204" pitchFamily="34" charset="0"/>
                <a:ea typeface="Aptos" panose="020B0004020202020204" pitchFamily="34" charset="0"/>
                <a:cs typeface="Aptos" panose="020B0004020202020204" pitchFamily="34" charset="0"/>
              </a:rPr>
              <a:t>6. Delayed Feedback and Assessment Challenges</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en-US" sz="1800">
              <a:solidFill>
                <a:schemeClr val="tx2"/>
              </a:solidFill>
              <a:latin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Challenge: Delays in feedback on assignments and assessments can make it difficult to gauge progress and make timely improvements.</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L="0" marR="0">
              <a:spcAft>
                <a:spcPts val="800"/>
              </a:spcAft>
            </a:pPr>
            <a:r>
              <a:rPr lang="en-US" sz="1800">
                <a:solidFill>
                  <a:schemeClr val="tx2"/>
                </a:solidFill>
                <a:effectLst/>
                <a:latin typeface="Aptos" panose="020B0004020202020204" pitchFamily="34" charset="0"/>
                <a:ea typeface="Aptos" panose="020B0004020202020204" pitchFamily="34" charset="0"/>
                <a:cs typeface="Aptos" panose="020B0004020202020204" pitchFamily="34" charset="0"/>
              </a:rPr>
              <a:t>Solution: Instructors can use automated quizzes or peer feedback tools to speed up response times. Learners can also seek additional feedback through online study groups or one-on-one sessions with instructors to clarify any questions.</a:t>
            </a:r>
            <a:endParaRPr lang="pt-PT" sz="1800">
              <a:solidFill>
                <a:schemeClr val="tx2"/>
              </a:solidFill>
              <a:effectLst/>
              <a:latin typeface="Aptos" panose="020B0004020202020204" pitchFamily="34" charset="0"/>
              <a:ea typeface="Aptos" panose="020B0004020202020204" pitchFamily="34" charset="0"/>
              <a:cs typeface="Aptos" panose="020B0004020202020204" pitchFamily="34" charset="0"/>
            </a:endParaRPr>
          </a:p>
          <a:p>
            <a:endParaRPr lang="pt-PT" sz="1800">
              <a:solidFill>
                <a:schemeClr val="tx2"/>
              </a:solidFill>
            </a:endParaRPr>
          </a:p>
        </p:txBody>
      </p:sp>
    </p:spTree>
    <p:extLst>
      <p:ext uri="{BB962C8B-B14F-4D97-AF65-F5344CB8AC3E}">
        <p14:creationId xmlns:p14="http://schemas.microsoft.com/office/powerpoint/2010/main" val="40615126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14944BD2B8E2E46A24A2C1DEF1F6E71" ma:contentTypeVersion="1" ma:contentTypeDescription="Upload an image." ma:contentTypeScope="" ma:versionID="c9de8023f5ba71e8e5aec61b560700ab">
  <xsd:schema xmlns:xsd="http://www.w3.org/2001/XMLSchema" xmlns:xs="http://www.w3.org/2001/XMLSchema" xmlns:p="http://schemas.microsoft.com/office/2006/metadata/properties" xmlns:ns1="http://schemas.microsoft.com/sharepoint/v3" xmlns:ns2="B04A09D3-BFF7-4B29-922C-8F1DF3778470" xmlns:ns3="http://schemas.microsoft.com/sharepoint/v3/fields" targetNamespace="http://schemas.microsoft.com/office/2006/metadata/properties" ma:root="true" ma:fieldsID="d8401fa90eb9e06ae41b93817e663feb" ns1:_="" ns2:_="" ns3:_="">
    <xsd:import namespace="http://schemas.microsoft.com/sharepoint/v3"/>
    <xsd:import namespace="B04A09D3-BFF7-4B29-922C-8F1DF3778470"/>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4A09D3-BFF7-4B29-922C-8F1DF3778470"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B04A09D3-BFF7-4B29-922C-8F1DF3778470" xsi:nil="true"/>
  </documentManagement>
</p:properties>
</file>

<file path=customXml/itemProps1.xml><?xml version="1.0" encoding="utf-8"?>
<ds:datastoreItem xmlns:ds="http://schemas.openxmlformats.org/officeDocument/2006/customXml" ds:itemID="{9FA888E8-432D-41BF-AFFE-B30E257DC8E7}"/>
</file>

<file path=customXml/itemProps2.xml><?xml version="1.0" encoding="utf-8"?>
<ds:datastoreItem xmlns:ds="http://schemas.openxmlformats.org/officeDocument/2006/customXml" ds:itemID="{7F79F4CB-0454-4C65-8D89-9C8A41D09ADB}"/>
</file>

<file path=customXml/itemProps3.xml><?xml version="1.0" encoding="utf-8"?>
<ds:datastoreItem xmlns:ds="http://schemas.openxmlformats.org/officeDocument/2006/customXml" ds:itemID="{32DD894E-B543-4F45-9AE2-5757317B9B59}"/>
</file>

<file path=docProps/app.xml><?xml version="1.0" encoding="utf-8"?>
<Properties xmlns="http://schemas.openxmlformats.org/officeDocument/2006/extended-properties" xmlns:vt="http://schemas.openxmlformats.org/officeDocument/2006/docPropsVTypes">
  <TotalTime>41</TotalTime>
  <Words>495</Words>
  <Application>Microsoft Office PowerPoint</Application>
  <PresentationFormat>Ecrã Panorâmico</PresentationFormat>
  <Paragraphs>33</Paragraphs>
  <Slides>7</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7</vt:i4>
      </vt:variant>
    </vt:vector>
  </HeadingPairs>
  <TitlesOfParts>
    <vt:vector size="11" baseType="lpstr">
      <vt:lpstr>Aptos</vt:lpstr>
      <vt:lpstr>Aptos Display</vt:lpstr>
      <vt:lpstr>Arial</vt:lpstr>
      <vt:lpstr>Tema do Office</vt:lpstr>
      <vt:lpstr>Chapter 7: 1st Teamwork</vt:lpstr>
      <vt:lpstr>Challenges in online learning</vt:lpstr>
      <vt:lpstr>Challenges in online learning</vt:lpstr>
      <vt:lpstr>Challenges in online learning</vt:lpstr>
      <vt:lpstr>Challenges in online learning</vt:lpstr>
      <vt:lpstr>Challenges in online learning</vt:lpstr>
      <vt:lpstr>Challenges in online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Filipe Marques da Costa</dc:creator>
  <cp:keywords/>
  <dc:description/>
  <cp:lastModifiedBy>Filipe Marques da Costa</cp:lastModifiedBy>
  <cp:revision>1</cp:revision>
  <dcterms:created xsi:type="dcterms:W3CDTF">2024-11-15T13:58:28Z</dcterms:created>
  <dcterms:modified xsi:type="dcterms:W3CDTF">2024-11-15T14:39:43Z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0x0101009148F5A04DDD49CBA7127AADA5FB792B00AADE34325A8B49CDA8BB4DB53328F21400014944BD2B8E2E46A24A2C1DEF1F6E71</vt:lpwstr>
  </property>
</Properties>
</file>