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Ransomware Threats in the Healthcare Sector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Diogo Louro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Affected Information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Target: Healthcare sector, including hospitals (42% of incidents), health authorities, and pharmaceutical companies.</a:t>
            </a:r>
          </a:p>
          <a:p>
            <a:r>
              <a:rPr dirty="0"/>
              <a:t>Key Assets Compromised: Electronic health records (EHRs), patient data, and healthcare systems.</a:t>
            </a:r>
          </a:p>
          <a:p>
            <a:r>
              <a:rPr dirty="0"/>
              <a:t>Scope of Impact: Over 215 reported incidents in the EU from January 2021 to March 2023.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Modus Operandi of the Threat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Ransomware Attacks (54% of incidents): Encrypt critical healthcare data and demand payment.</a:t>
            </a:r>
          </a:p>
          <a:p>
            <a:r>
              <a:rPr dirty="0"/>
              <a:t>Data Breaches: Exploit vulnerabilities or insider threats to access sensitive patient information.</a:t>
            </a:r>
          </a:p>
          <a:p>
            <a:r>
              <a:rPr dirty="0"/>
              <a:t>Distributed Denial of Service (DDoS): Disrupt operations, often tied to geopolitical tensions.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Threat 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Primary Motivations: Financial gain and geopolitics.</a:t>
            </a:r>
          </a:p>
          <a:p>
            <a:r>
              <a:rPr dirty="0"/>
              <a:t>Key Actors:</a:t>
            </a:r>
          </a:p>
          <a:p>
            <a:pPr marL="0" indent="0">
              <a:buNone/>
            </a:pPr>
            <a:r>
              <a:rPr dirty="0"/>
              <a:t>  - Organized cybercriminal groups.</a:t>
            </a:r>
          </a:p>
          <a:p>
            <a:pPr marL="0" indent="0">
              <a:buNone/>
            </a:pPr>
            <a:r>
              <a:rPr dirty="0"/>
              <a:t>  - Hacktivists (e.g., pro-Russian groups targeting EU hospitals).</a:t>
            </a:r>
          </a:p>
          <a:p>
            <a:pPr marL="0" indent="0">
              <a:buNone/>
            </a:pPr>
            <a:r>
              <a:rPr dirty="0"/>
              <a:t>  - Insiders leveraging poor security practices.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Operational Impact: Disruption of patient care and hospital services.</a:t>
            </a:r>
          </a:p>
          <a:p>
            <a:r>
              <a:rPr dirty="0"/>
              <a:t>Financial Losses: Median cost of major security incidents: €300,000.</a:t>
            </a:r>
          </a:p>
          <a:p>
            <a:r>
              <a:rPr dirty="0"/>
              <a:t>Data Exposure:</a:t>
            </a:r>
            <a:r>
              <a:rPr lang="pt-PT" dirty="0"/>
              <a:t> </a:t>
            </a:r>
            <a:r>
              <a:rPr dirty="0"/>
              <a:t>Nearly 50% of incidents involve stolen or leaked sensitive data.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Mitigation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dirty="0"/>
              <a:t>1. Proactive Defense Strategies:</a:t>
            </a:r>
          </a:p>
          <a:p>
            <a:pPr marL="0" indent="0">
              <a:buNone/>
            </a:pPr>
            <a:r>
              <a:rPr dirty="0"/>
              <a:t>   - Implement dedicated ransomware defense programs.</a:t>
            </a:r>
          </a:p>
          <a:p>
            <a:pPr marL="0" indent="0">
              <a:buNone/>
            </a:pPr>
            <a:r>
              <a:rPr dirty="0"/>
              <a:t>   - Regular security audits to identify vulnerabilities.</a:t>
            </a:r>
          </a:p>
          <a:p>
            <a:r>
              <a:rPr dirty="0"/>
              <a:t>2. Employee Training:</a:t>
            </a:r>
          </a:p>
          <a:p>
            <a:pPr marL="0" indent="0">
              <a:buNone/>
            </a:pPr>
            <a:r>
              <a:rPr lang="pt-PT" dirty="0"/>
              <a:t>   </a:t>
            </a:r>
            <a:r>
              <a:rPr dirty="0"/>
              <a:t> - Increase awareness of phishing and insider threats.</a:t>
            </a:r>
          </a:p>
          <a:p>
            <a:r>
              <a:rPr dirty="0"/>
              <a:t>3. Advanced Security Protocols:</a:t>
            </a:r>
          </a:p>
          <a:p>
            <a:pPr marL="0" indent="0">
              <a:buNone/>
            </a:pPr>
            <a:r>
              <a:rPr dirty="0"/>
              <a:t>   - Use multi-factor authentication and robust encryption.</a:t>
            </a:r>
          </a:p>
          <a:p>
            <a:r>
              <a:rPr dirty="0"/>
              <a:t>4. Incident Response Planning</a:t>
            </a:r>
            <a:r>
              <a:rPr lang="pt-PT" dirty="0"/>
              <a:t>:</a:t>
            </a:r>
            <a:endParaRPr dirty="0"/>
          </a:p>
          <a:p>
            <a:pPr marL="0" indent="0">
              <a:buNone/>
            </a:pPr>
            <a:r>
              <a:rPr dirty="0"/>
              <a:t>   - Develop recovery plans for rapid response to attacks.</a:t>
            </a:r>
          </a:p>
          <a:p>
            <a:r>
              <a:rPr dirty="0"/>
              <a:t>5. Collaboration:</a:t>
            </a:r>
          </a:p>
          <a:p>
            <a:pPr marL="0" indent="0">
              <a:buNone/>
            </a:pPr>
            <a:r>
              <a:rPr lang="pt-PT" dirty="0"/>
              <a:t> </a:t>
            </a:r>
            <a:r>
              <a:rPr dirty="0"/>
              <a:t>  - Share intelligence within the healthcare sector.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Key Takeaway: The healthcare sector is a prime target for ransomware due to its critical operations and valuable data.</a:t>
            </a:r>
          </a:p>
          <a:p>
            <a:r>
              <a:rPr dirty="0"/>
              <a:t>- Call to Action: Prioritize cybersecurity investments and adopt best practices to safeguard health systems and patient safety.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ENISA, 'Health Threat Landscape Report 2023'</a:t>
            </a:r>
          </a:p>
          <a:p>
            <a:r>
              <a:t>- ENISA Threat Landscape Reports (2024)</a:t>
            </a:r>
          </a:p>
          <a:p>
            <a:r>
              <a:t>- Insights from ENISA publications.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014944BD2B8E2E46A24A2C1DEF1F6E71" ma:contentTypeVersion="1" ma:contentTypeDescription="Upload an image." ma:contentTypeScope="" ma:versionID="c9de8023f5ba71e8e5aec61b560700ab">
  <xsd:schema xmlns:xsd="http://www.w3.org/2001/XMLSchema" xmlns:xs="http://www.w3.org/2001/XMLSchema" xmlns:p="http://schemas.microsoft.com/office/2006/metadata/properties" xmlns:ns1="http://schemas.microsoft.com/sharepoint/v3" xmlns:ns2="B04A09D3-BFF7-4B29-922C-8F1DF3778470" xmlns:ns3="http://schemas.microsoft.com/sharepoint/v3/fields" targetNamespace="http://schemas.microsoft.com/office/2006/metadata/properties" ma:root="true" ma:fieldsID="d8401fa90eb9e06ae41b93817e663feb" ns1:_="" ns2:_="" ns3:_="">
    <xsd:import namespace="http://schemas.microsoft.com/sharepoint/v3"/>
    <xsd:import namespace="B04A09D3-BFF7-4B29-922C-8F1DF3778470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4A09D3-BFF7-4B29-922C-8F1DF3778470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B04A09D3-BFF7-4B29-922C-8F1DF3778470" xsi:nil="true"/>
  </documentManagement>
</p:properties>
</file>

<file path=customXml/itemProps1.xml><?xml version="1.0" encoding="utf-8"?>
<ds:datastoreItem xmlns:ds="http://schemas.openxmlformats.org/officeDocument/2006/customXml" ds:itemID="{3988C057-7F57-4535-8354-1EFD6B13B162}"/>
</file>

<file path=customXml/itemProps2.xml><?xml version="1.0" encoding="utf-8"?>
<ds:datastoreItem xmlns:ds="http://schemas.openxmlformats.org/officeDocument/2006/customXml" ds:itemID="{780D500D-5D32-43AF-B223-697D71AF22FD}"/>
</file>

<file path=customXml/itemProps3.xml><?xml version="1.0" encoding="utf-8"?>
<ds:datastoreItem xmlns:ds="http://schemas.openxmlformats.org/officeDocument/2006/customXml" ds:itemID="{28F46D04-69B7-4391-8880-CFA02BF0F357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350</Words>
  <Application>Microsoft Macintosh PowerPoint</Application>
  <PresentationFormat>Apresentação no Ecrã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Ransomware Threats in the Healthcare Sector</vt:lpstr>
      <vt:lpstr>Affected Information Resources</vt:lpstr>
      <vt:lpstr>Modus Operandi of the Threat</vt:lpstr>
      <vt:lpstr>Threat Actors</vt:lpstr>
      <vt:lpstr>Consequences</vt:lpstr>
      <vt:lpstr>Mitigation Measures</vt:lpstr>
      <vt:lpstr>Conclusion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Diogo Miguel Louro</cp:lastModifiedBy>
  <cp:revision>2</cp:revision>
  <dcterms:created xsi:type="dcterms:W3CDTF">2013-01-27T09:14:16Z</dcterms:created>
  <dcterms:modified xsi:type="dcterms:W3CDTF">2024-11-18T21:10:26Z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0x0101009148F5A04DDD49CBA7127AADA5FB792B00AADE34325A8B49CDA8BB4DB53328F21400014944BD2B8E2E46A24A2C1DEF1F6E71</vt:lpwstr>
  </property>
</Properties>
</file>